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24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25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26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34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94.xml" ContentType="application/vnd.openxmlformats-officedocument.presentationml.tags+xml"/>
  <Override PartName="/ppt/notesSlides/notesSlide39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42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4" r:id="rId2"/>
  </p:sldMasterIdLst>
  <p:notesMasterIdLst>
    <p:notesMasterId r:id="rId87"/>
  </p:notesMasterIdLst>
  <p:handoutMasterIdLst>
    <p:handoutMasterId r:id="rId88"/>
  </p:handoutMasterIdLst>
  <p:sldIdLst>
    <p:sldId id="256" r:id="rId3"/>
    <p:sldId id="350" r:id="rId4"/>
    <p:sldId id="392" r:id="rId5"/>
    <p:sldId id="391" r:id="rId6"/>
    <p:sldId id="341" r:id="rId7"/>
    <p:sldId id="362" r:id="rId8"/>
    <p:sldId id="394" r:id="rId9"/>
    <p:sldId id="420" r:id="rId10"/>
    <p:sldId id="361" r:id="rId11"/>
    <p:sldId id="417" r:id="rId12"/>
    <p:sldId id="419" r:id="rId13"/>
    <p:sldId id="354" r:id="rId14"/>
    <p:sldId id="436" r:id="rId15"/>
    <p:sldId id="437" r:id="rId16"/>
    <p:sldId id="438" r:id="rId17"/>
    <p:sldId id="435" r:id="rId18"/>
    <p:sldId id="431" r:id="rId19"/>
    <p:sldId id="432" r:id="rId20"/>
    <p:sldId id="433" r:id="rId21"/>
    <p:sldId id="421" r:id="rId22"/>
    <p:sldId id="355" r:id="rId23"/>
    <p:sldId id="356" r:id="rId24"/>
    <p:sldId id="357" r:id="rId25"/>
    <p:sldId id="358" r:id="rId26"/>
    <p:sldId id="359" r:id="rId27"/>
    <p:sldId id="360" r:id="rId28"/>
    <p:sldId id="364" r:id="rId29"/>
    <p:sldId id="365" r:id="rId30"/>
    <p:sldId id="367" r:id="rId31"/>
    <p:sldId id="351" r:id="rId32"/>
    <p:sldId id="416" r:id="rId33"/>
    <p:sldId id="368" r:id="rId34"/>
    <p:sldId id="369" r:id="rId35"/>
    <p:sldId id="370" r:id="rId36"/>
    <p:sldId id="371" r:id="rId37"/>
    <p:sldId id="372" r:id="rId38"/>
    <p:sldId id="384" r:id="rId39"/>
    <p:sldId id="385" r:id="rId40"/>
    <p:sldId id="373" r:id="rId41"/>
    <p:sldId id="386" r:id="rId42"/>
    <p:sldId id="374" r:id="rId43"/>
    <p:sldId id="375" r:id="rId44"/>
    <p:sldId id="387" r:id="rId45"/>
    <p:sldId id="376" r:id="rId46"/>
    <p:sldId id="377" r:id="rId47"/>
    <p:sldId id="378" r:id="rId48"/>
    <p:sldId id="379" r:id="rId49"/>
    <p:sldId id="380" r:id="rId50"/>
    <p:sldId id="381" r:id="rId51"/>
    <p:sldId id="475" r:id="rId52"/>
    <p:sldId id="383" r:id="rId53"/>
    <p:sldId id="389" r:id="rId54"/>
    <p:sldId id="448" r:id="rId55"/>
    <p:sldId id="449" r:id="rId56"/>
    <p:sldId id="396" r:id="rId57"/>
    <p:sldId id="440" r:id="rId58"/>
    <p:sldId id="441" r:id="rId59"/>
    <p:sldId id="442" r:id="rId60"/>
    <p:sldId id="443" r:id="rId61"/>
    <p:sldId id="444" r:id="rId62"/>
    <p:sldId id="446" r:id="rId63"/>
    <p:sldId id="450" r:id="rId64"/>
    <p:sldId id="451" r:id="rId65"/>
    <p:sldId id="470" r:id="rId66"/>
    <p:sldId id="471" r:id="rId67"/>
    <p:sldId id="457" r:id="rId68"/>
    <p:sldId id="458" r:id="rId69"/>
    <p:sldId id="459" r:id="rId70"/>
    <p:sldId id="460" r:id="rId71"/>
    <p:sldId id="461" r:id="rId72"/>
    <p:sldId id="462" r:id="rId73"/>
    <p:sldId id="463" r:id="rId74"/>
    <p:sldId id="464" r:id="rId75"/>
    <p:sldId id="465" r:id="rId76"/>
    <p:sldId id="466" r:id="rId77"/>
    <p:sldId id="467" r:id="rId78"/>
    <p:sldId id="468" r:id="rId79"/>
    <p:sldId id="469" r:id="rId80"/>
    <p:sldId id="472" r:id="rId81"/>
    <p:sldId id="474" r:id="rId82"/>
    <p:sldId id="390" r:id="rId83"/>
    <p:sldId id="439" r:id="rId84"/>
    <p:sldId id="447" r:id="rId85"/>
    <p:sldId id="415" r:id="rId86"/>
  </p:sldIdLst>
  <p:sldSz cx="9144000" cy="6858000" type="screen4x3"/>
  <p:notesSz cx="6799263" cy="99314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7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15533"/>
    <a:srgbClr val="EDA95A"/>
    <a:srgbClr val="262626"/>
    <a:srgbClr val="427BAB"/>
    <a:srgbClr val="DDD674"/>
    <a:srgbClr val="BABD5A"/>
    <a:srgbClr val="64B9E4"/>
    <a:srgbClr val="CCCCCC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73791" autoAdjust="0"/>
  </p:normalViewPr>
  <p:slideViewPr>
    <p:cSldViewPr>
      <p:cViewPr varScale="1">
        <p:scale>
          <a:sx n="98" d="100"/>
          <a:sy n="98" d="100"/>
        </p:scale>
        <p:origin x="1596" y="84"/>
      </p:cViewPr>
      <p:guideLst>
        <p:guide orient="horz" pos="3793"/>
        <p:guide pos="2880"/>
      </p:guideLst>
    </p:cSldViewPr>
  </p:slideViewPr>
  <p:outlineViewPr>
    <p:cViewPr>
      <p:scale>
        <a:sx n="33" d="100"/>
        <a:sy n="33" d="100"/>
      </p:scale>
      <p:origin x="0" y="2820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959100" y="9525"/>
            <a:ext cx="33020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 smtClean="0">
                <a:cs typeface="Arial" charset="0"/>
              </a:defRPr>
            </a:lvl1pPr>
          </a:lstStyle>
          <a:p>
            <a:pPr>
              <a:defRPr/>
            </a:pPr>
            <a:fld id="{37871109-B94C-4714-B1A9-8B797842DEC0}" type="datetime1">
              <a:rPr lang="ru-RU"/>
              <a:pPr>
                <a:defRPr/>
              </a:pPr>
              <a:t>05.04.2018</a:t>
            </a:fld>
            <a:endParaRPr lang="de-DE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2959100" y="203200"/>
            <a:ext cx="33020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>
                <a:cs typeface="Arial" charset="0"/>
              </a:defRPr>
            </a:lvl1pPr>
          </a:lstStyle>
          <a:p>
            <a:pPr>
              <a:defRPr/>
            </a:pPr>
            <a:fld id="{9EB3D6C2-9D9F-4087-A8C7-37EAF633367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959100" y="106363"/>
            <a:ext cx="3302000" cy="1285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–streng vertraulich, vertraulich, intern, öffentlich–                         Autor / Thema der Präsentation</a:t>
            </a:r>
          </a:p>
        </p:txBody>
      </p:sp>
      <p:pic>
        <p:nvPicPr>
          <p:cNvPr id="14341" name="Picture 11" descr="T_Kurzform_1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" t="23399" r="2734" b="23399"/>
          <a:stretch>
            <a:fillRect/>
          </a:stretch>
        </p:blipFill>
        <p:spPr bwMode="auto">
          <a:xfrm>
            <a:off x="585788" y="1588"/>
            <a:ext cx="163036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3687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42950" y="820738"/>
            <a:ext cx="5316538" cy="3987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42925" y="5043488"/>
            <a:ext cx="5718175" cy="430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68" tIns="46084" rIns="92168" bIns="460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959100" y="9525"/>
            <a:ext cx="33020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 smtClean="0">
                <a:cs typeface="Arial" charset="0"/>
              </a:defRPr>
            </a:lvl1pPr>
          </a:lstStyle>
          <a:p>
            <a:pPr>
              <a:defRPr/>
            </a:pPr>
            <a:fld id="{B48130D8-D23E-4A4E-A28F-892323674FBE}" type="datetime1">
              <a:rPr lang="ru-RU"/>
              <a:pPr>
                <a:defRPr/>
              </a:pPr>
              <a:t>05.04.2018</a:t>
            </a:fld>
            <a:endParaRPr lang="de-DE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2959100" y="203200"/>
            <a:ext cx="33020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>
                <a:cs typeface="Arial" charset="0"/>
              </a:defRPr>
            </a:lvl1pPr>
          </a:lstStyle>
          <a:p>
            <a:pPr>
              <a:defRPr/>
            </a:pPr>
            <a:fld id="{0EC253D9-6D54-46DB-A7B4-6C8C45063CF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208" name="Rectangle 1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959100" y="106363"/>
            <a:ext cx="3302000" cy="1285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–streng vertraulich, vertraulich, intern, öffentlich–                         Autor / Thema der Präsentation</a:t>
            </a:r>
          </a:p>
        </p:txBody>
      </p:sp>
      <p:pic>
        <p:nvPicPr>
          <p:cNvPr id="13319" name="Picture 17" descr="T_Kurzform_1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" t="23399" r="2734" b="23399"/>
          <a:stretch>
            <a:fillRect/>
          </a:stretch>
        </p:blipFill>
        <p:spPr bwMode="auto">
          <a:xfrm>
            <a:off x="585788" y="1588"/>
            <a:ext cx="163036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740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180975" indent="-180975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1pPr>
    <a:lvl2pPr marL="541338" indent="-203200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2pPr>
    <a:lvl3pPr marL="903288" indent="-192088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3pPr>
    <a:lvl4pPr marL="1263650" indent="-190500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4pPr>
    <a:lvl5pPr marL="1625600" indent="-192088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6616309E-8915-4B15-B8C9-230B1B0DA092}" type="datetime1">
              <a:rPr lang="de-DE" smtClean="0"/>
              <a:t>05.04.2018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 smtClean="0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501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2063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3721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endParaRPr lang="ru-RU" sz="1200" kern="1200" dirty="0" smtClean="0">
              <a:solidFill>
                <a:schemeClr val="tx1"/>
              </a:solidFill>
              <a:effectLst/>
              <a:latin typeface="Tele-GroteskNor" pitchFamily="2" charset="0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352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2098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6123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7273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147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6259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91811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b="0" i="0" kern="1200" dirty="0" smtClean="0">
              <a:solidFill>
                <a:schemeClr val="tx1"/>
              </a:solidFill>
              <a:effectLst/>
              <a:latin typeface="Tele-GroteskNor" pitchFamily="2" charset="0"/>
              <a:ea typeface="+mn-ea"/>
              <a:cs typeface="+mn-cs"/>
            </a:endParaRPr>
          </a:p>
          <a:p>
            <a:pPr marL="0" indent="0">
              <a:buNone/>
            </a:pPr>
            <a:endParaRPr lang="ru-RU" sz="1200" kern="1200" dirty="0" smtClean="0">
              <a:solidFill>
                <a:schemeClr val="tx1"/>
              </a:solidFill>
              <a:effectLst/>
              <a:latin typeface="Tele-GroteskNor" pitchFamily="2" charset="0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866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6616309E-8915-4B15-B8C9-230B1B0DA092}" type="datetime1">
              <a:rPr lang="de-DE" smtClean="0"/>
              <a:t>05.04.2018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 smtClean="0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6318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endParaRPr lang="ru-RU" sz="1200" kern="1200" dirty="0" smtClean="0">
              <a:solidFill>
                <a:schemeClr val="tx1"/>
              </a:solidFill>
              <a:effectLst/>
              <a:latin typeface="Tele-GroteskNor" pitchFamily="2" charset="0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8397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1772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92864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4876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272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5114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4983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45812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6616309E-8915-4B15-B8C9-230B1B0DA092}" type="datetime1">
              <a:rPr lang="de-DE" smtClean="0"/>
              <a:t>05.04.2018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 smtClean="0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3210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4231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6616309E-8915-4B15-B8C9-230B1B0DA092}" type="datetime1">
              <a:rPr lang="de-DE" smtClean="0"/>
              <a:t>05.04.2018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 smtClean="0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8210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marR="0" indent="-180975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tabLst/>
              <a:defRPr/>
            </a:pPr>
            <a:endParaRPr lang="en-US" dirty="0" smtClean="0"/>
          </a:p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47565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4670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88493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marR="0" indent="-180975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tabLst/>
              <a:defRPr/>
            </a:pP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62819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62819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62819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marR="0" indent="-180975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tabLst/>
              <a:defRPr/>
            </a:pPr>
            <a:endParaRPr lang="ru-RU" sz="1200" kern="1200" dirty="0" smtClean="0">
              <a:solidFill>
                <a:schemeClr val="tx1"/>
              </a:solidFill>
              <a:effectLst/>
              <a:latin typeface="Tele-GroteskNor" pitchFamily="2" charset="0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5478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62819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06683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09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3040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ru-RU" sz="1200" kern="1200" dirty="0">
              <a:solidFill>
                <a:schemeClr val="tx1"/>
              </a:solidFill>
              <a:effectLst/>
              <a:latin typeface="Tele-GroteskNor" pitchFamily="2" charset="0"/>
              <a:ea typeface="+mn-ea"/>
              <a:cs typeface="+mn-cs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091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8393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7355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 smtClean="0">
              <a:solidFill>
                <a:schemeClr val="tx1"/>
              </a:solidFill>
              <a:effectLst/>
              <a:latin typeface="Tele-GroteskNor" pitchFamily="2" charset="0"/>
              <a:ea typeface="+mn-ea"/>
              <a:cs typeface="+mn-cs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20923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20571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ru-RU" sz="1200" kern="1200" dirty="0" smtClean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62061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01564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3939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 smtClean="0">
              <a:solidFill>
                <a:schemeClr val="tx1"/>
              </a:solidFill>
              <a:effectLst/>
              <a:latin typeface="Tele-GroteskNor" pitchFamily="2" charset="0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23930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 smtClean="0">
              <a:solidFill>
                <a:schemeClr val="tx1"/>
              </a:solidFill>
              <a:effectLst/>
              <a:latin typeface="Tele-GroteskNor" pitchFamily="2" charset="0"/>
              <a:ea typeface="+mn-ea"/>
              <a:cs typeface="+mn-cs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2393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marR="0" indent="-180975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tabLst/>
              <a:defRPr/>
            </a:pP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5985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 smtClean="0">
              <a:solidFill>
                <a:schemeClr val="tx1"/>
              </a:solidFill>
              <a:effectLst/>
              <a:latin typeface="Tele-GroteskNor" pitchFamily="2" charset="0"/>
              <a:ea typeface="+mn-ea"/>
              <a:cs typeface="+mn-cs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32322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 smtClean="0">
              <a:solidFill>
                <a:schemeClr val="tx1"/>
              </a:solidFill>
              <a:effectLst/>
              <a:latin typeface="Tele-GroteskNor" pitchFamily="2" charset="0"/>
              <a:ea typeface="+mn-ea"/>
              <a:cs typeface="+mn-cs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23978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05.04.2018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44742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 smtClean="0">
              <a:solidFill>
                <a:schemeClr val="tx1"/>
              </a:solidFill>
              <a:effectLst/>
              <a:latin typeface="Tele-GroteskNor" pitchFamily="2" charset="0"/>
              <a:ea typeface="+mn-ea"/>
              <a:cs typeface="+mn-cs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75249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 smtClean="0">
              <a:solidFill>
                <a:schemeClr val="tx1"/>
              </a:solidFill>
              <a:effectLst/>
              <a:latin typeface="Tele-GroteskNor" pitchFamily="2" charset="0"/>
              <a:ea typeface="+mn-ea"/>
              <a:cs typeface="+mn-cs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3535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 smtClean="0">
              <a:solidFill>
                <a:schemeClr val="tx1"/>
              </a:solidFill>
              <a:effectLst/>
              <a:latin typeface="Tele-GroteskNor" pitchFamily="2" charset="0"/>
              <a:ea typeface="+mn-ea"/>
              <a:cs typeface="+mn-cs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17523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 smtClean="0">
              <a:solidFill>
                <a:schemeClr val="tx1"/>
              </a:solidFill>
              <a:effectLst/>
              <a:latin typeface="Tele-GroteskNor" pitchFamily="2" charset="0"/>
              <a:ea typeface="+mn-ea"/>
              <a:cs typeface="+mn-cs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4207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 smtClean="0">
              <a:solidFill>
                <a:schemeClr val="tx1"/>
              </a:solidFill>
              <a:effectLst/>
              <a:latin typeface="Tele-GroteskNor" pitchFamily="2" charset="0"/>
              <a:ea typeface="+mn-ea"/>
              <a:cs typeface="+mn-cs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3053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 smtClean="0">
              <a:solidFill>
                <a:schemeClr val="tx1"/>
              </a:solidFill>
              <a:effectLst/>
              <a:latin typeface="Tele-GroteskNor" pitchFamily="2" charset="0"/>
              <a:ea typeface="+mn-ea"/>
              <a:cs typeface="+mn-cs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58640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05.04.2018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4216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marR="0" indent="-180975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tabLst/>
              <a:defRPr/>
            </a:pP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1187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05.04.2018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17416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05.04.2018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2900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05.04.2018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24320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05.04.2018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321286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05.04.2018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35541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05.04.2018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80563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05.04.2018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46332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05.04.2018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12281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05.04.2018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51238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05.04.2018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1761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marR="0" indent="-180975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tabLst/>
              <a:defRPr/>
            </a:pP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4837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05.04.2018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39636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05.04.2018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77198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05.04.2018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48261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05.04.2018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63677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05.04.2018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42178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05.04.2018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64106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05.04.2018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853093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05.04.2018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80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14824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239303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239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63480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2343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48130D8-D23E-4A4E-A28F-892323674FBE}" type="datetime1">
              <a:rPr lang="ru-RU" smtClean="0"/>
              <a:pPr>
                <a:defRPr/>
              </a:pPr>
              <a:t>05.04.2018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7654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emf"/><Relationship Id="rId5" Type="http://schemas.openxmlformats.org/officeDocument/2006/relationships/image" Target="../media/image6.jpeg"/><Relationship Id="rId4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T_Menschen_Blank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0"/>
          <a:stretch>
            <a:fillRect/>
          </a:stretch>
        </p:blipFill>
        <p:spPr bwMode="auto">
          <a:xfrm>
            <a:off x="2771775" y="0"/>
            <a:ext cx="5821363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04801" y="3603029"/>
            <a:ext cx="4123184" cy="1554163"/>
          </a:xfrm>
        </p:spPr>
        <p:txBody>
          <a:bodyPr lIns="216000" tIns="126000"/>
          <a:lstStyle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D384DBC-BD4F-4EB0-A293-DF20630571D5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pic>
        <p:nvPicPr>
          <p:cNvPr id="7" name="Picture 8" descr="TSY_PPT_Label_neu"/>
          <p:cNvPicPr preferRelativeResize="0">
            <a:picLocks noChangeAspect="1" noChangeArrowheads="1"/>
          </p:cNvPicPr>
          <p:nvPr userDrawn="1"/>
        </p:nvPicPr>
        <p:blipFill>
          <a:blip r:embed="rId3" cstate="print"/>
          <a:srcRect r="84" b="1210"/>
          <a:stretch>
            <a:fillRect/>
          </a:stretch>
        </p:blipFill>
        <p:spPr bwMode="auto">
          <a:xfrm>
            <a:off x="304800" y="5929330"/>
            <a:ext cx="8524875" cy="587375"/>
          </a:xfrm>
          <a:prstGeom prst="rect">
            <a:avLst/>
          </a:prstGeom>
          <a:noFill/>
          <a:effectLst/>
        </p:spPr>
      </p:pic>
      <p:sp>
        <p:nvSpPr>
          <p:cNvPr id="6758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04800" y="5949280"/>
            <a:ext cx="8532813" cy="281434"/>
          </a:xfrm>
        </p:spPr>
        <p:txBody>
          <a:bodyPr lIns="234000"/>
          <a:lstStyle>
            <a:lvl1pPr marL="0" indent="0" algn="r">
              <a:buFont typeface="Wingdings" pitchFamily="2" charset="2"/>
              <a:buNone/>
              <a:defRPr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3408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7413B-4F20-4754-AC27-266A06348B9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274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304800"/>
            <a:ext cx="2132013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2484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576F15-8DF2-44D0-A1B5-B71F8DCE0AB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082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/>
          <p:cNvPicPr>
            <a:picLocks noChangeArrowheads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-1" y="128"/>
            <a:ext cx="9143433" cy="6856510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6552" y="1371372"/>
            <a:ext cx="8496329" cy="2320683"/>
          </a:xfrm>
        </p:spPr>
        <p:txBody>
          <a:bodyPr/>
          <a:lstStyle>
            <a:lvl1pPr>
              <a:defRPr sz="4400" baseline="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(Ultra)</a:t>
            </a:r>
            <a:br>
              <a:rPr lang="en-US" dirty="0" smtClean="0"/>
            </a:br>
            <a:r>
              <a:rPr lang="en-US" sz="4400" dirty="0" smtClean="0">
                <a:latin typeface="TeleGrotesk Headline" pitchFamily="2" charset="0"/>
              </a:rPr>
              <a:t>Maximum of 3 lines</a:t>
            </a:r>
            <a:br>
              <a:rPr lang="en-US" sz="4400" dirty="0" smtClean="0">
                <a:latin typeface="TeleGrotesk Headline" pitchFamily="2" charset="0"/>
              </a:rPr>
            </a:br>
            <a:r>
              <a:rPr lang="en-US" sz="4400" dirty="0" smtClean="0">
                <a:latin typeface="TeleGrotesk Headline" pitchFamily="2" charset="0"/>
              </a:rPr>
              <a:t>40 (48) 66 PT</a:t>
            </a:r>
            <a:endParaRPr lang="en-US"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8321" y="4086375"/>
            <a:ext cx="8494560" cy="352084"/>
          </a:xfrm>
        </p:spPr>
        <p:txBody>
          <a:bodyPr wrap="square">
            <a:spAutoFit/>
          </a:bodyPr>
          <a:lstStyle>
            <a:lvl1pPr marL="0" marR="0" indent="0" algn="l" defTabSz="522637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200" baseline="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smtClean="0"/>
              <a:t>Sub-heading: TeleGrotesk Normal, 24 pt</a:t>
            </a:r>
            <a:endParaRPr lang="en-US" dirty="0" smtClean="0"/>
          </a:p>
        </p:txBody>
      </p:sp>
      <p:pic>
        <p:nvPicPr>
          <p:cNvPr id="22" name="Grafik 21" descr="TSY_Logo_3c_p.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326551" y="6056888"/>
            <a:ext cx="3271742" cy="59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6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shad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3"/>
          <p:cNvSpPr>
            <a:spLocks/>
          </p:cNvSpPr>
          <p:nvPr userDrawn="1"/>
        </p:nvSpPr>
        <p:spPr bwMode="invGray">
          <a:xfrm>
            <a:off x="326552" y="3229352"/>
            <a:ext cx="8490241" cy="2354087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30608" tIns="65304" rIns="130608" bIns="65304"/>
          <a:lstStyle/>
          <a:p>
            <a:pPr defTabSz="522671" fontAlgn="base">
              <a:lnSpc>
                <a:spcPts val="3628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Titel 3"/>
          <p:cNvSpPr>
            <a:spLocks/>
          </p:cNvSpPr>
          <p:nvPr userDrawn="1"/>
        </p:nvSpPr>
        <p:spPr bwMode="invGray">
          <a:xfrm>
            <a:off x="326552" y="2058731"/>
            <a:ext cx="8195140" cy="3524708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30608" tIns="65304" rIns="130608" bIns="65304"/>
          <a:lstStyle/>
          <a:p>
            <a:pPr defTabSz="522671" fontAlgn="base">
              <a:lnSpc>
                <a:spcPts val="3628"/>
              </a:lnSpc>
              <a:spcBef>
                <a:spcPct val="0"/>
              </a:spcBef>
              <a:spcAft>
                <a:spcPct val="0"/>
              </a:spcAft>
            </a:pPr>
            <a:endParaRPr lang="en-US" sz="3600" noProof="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ltGray">
          <a:xfrm>
            <a:off x="326551" y="2386505"/>
            <a:ext cx="7889164" cy="3196934"/>
          </a:xfrm>
          <a:solidFill>
            <a:schemeClr val="tx2"/>
          </a:solidFill>
        </p:spPr>
        <p:txBody>
          <a:bodyPr lIns="130608">
            <a:noAutofit/>
          </a:bodyPr>
          <a:lstStyle>
            <a:lvl1pPr>
              <a:defRPr sz="4400" smtClean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(Ultra)</a:t>
            </a:r>
            <a:br>
              <a:rPr lang="en-US" dirty="0" smtClean="0"/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(48) 60 pt </a:t>
            </a:r>
            <a:endParaRPr lang="en-US"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6552" y="4848776"/>
            <a:ext cx="7641072" cy="352084"/>
          </a:xfrm>
        </p:spPr>
        <p:txBody>
          <a:bodyPr wrap="square" lIns="130608">
            <a:spAutoFit/>
          </a:bodyPr>
          <a:lstStyle>
            <a:lvl1pPr>
              <a:spcBef>
                <a:spcPts val="0"/>
              </a:spcBef>
              <a:defRPr sz="22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smtClean="0"/>
              <a:t>Sub-heading: TeleGrotesk Normal, 24 pt</a:t>
            </a:r>
            <a:endParaRPr lang="en-US" dirty="0" smtClean="0"/>
          </a:p>
        </p:txBody>
      </p:sp>
      <p:pic>
        <p:nvPicPr>
          <p:cNvPr id="22" name="Grafik 21" descr="TSY_Logo_3c_p.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6551" y="6056888"/>
            <a:ext cx="3271742" cy="59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5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19204_62681_PowerPoint_(RGB)_2017-11-30"/>
          <p:cNvPicPr>
            <a:picLocks noGrp="1" noChangeAspect="1"/>
          </p:cNvPicPr>
          <p:nvPr isPhoto="1" userDrawn="1"/>
        </p:nvPicPr>
        <p:blipFill>
          <a:blip r:embed="rId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9144000" cy="685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9"/>
          <p:cNvGrpSpPr>
            <a:grpSpLocks/>
          </p:cNvGrpSpPr>
          <p:nvPr/>
        </p:nvGrpSpPr>
        <p:grpSpPr bwMode="gray">
          <a:xfrm>
            <a:off x="327897" y="3996861"/>
            <a:ext cx="8495361" cy="2536888"/>
            <a:chOff x="251" y="2379"/>
            <a:chExt cx="5282" cy="1510"/>
          </a:xfrm>
        </p:grpSpPr>
        <p:sp>
          <p:nvSpPr>
            <p:cNvPr id="15" name="Titel 3"/>
            <p:cNvSpPr>
              <a:spLocks/>
            </p:cNvSpPr>
            <p:nvPr>
              <p:custDataLst>
                <p:tags r:id="rId1"/>
              </p:custDataLst>
            </p:nvPr>
          </p:nvSpPr>
          <p:spPr bwMode="gray">
            <a:xfrm>
              <a:off x="251" y="3208"/>
              <a:ext cx="5282" cy="681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22637" fontAlgn="base">
                <a:lnSpc>
                  <a:spcPts val="3627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6" name="Titel 3"/>
            <p:cNvSpPr>
              <a:spLocks/>
            </p:cNvSpPr>
            <p:nvPr>
              <p:custDataLst>
                <p:tags r:id="rId2"/>
              </p:custDataLst>
            </p:nvPr>
          </p:nvSpPr>
          <p:spPr bwMode="gray">
            <a:xfrm>
              <a:off x="251" y="2379"/>
              <a:ext cx="4817" cy="1510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22637" fontAlgn="base">
                <a:lnSpc>
                  <a:spcPts val="3627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7" name="Rectangle 4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251" y="2563"/>
              <a:ext cx="4502" cy="1326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 anchor="ctr"/>
            <a:lstStyle/>
            <a:p>
              <a:pPr defTabSz="414654" fontAlgn="base">
                <a:lnSpc>
                  <a:spcPts val="1632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  <a:buFont typeface="Wingdings" pitchFamily="2" charset="2"/>
                <a:buChar char="§"/>
              </a:pPr>
              <a:endParaRPr lang="en-US" sz="160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itchFamily="34" charset="-128"/>
              </a:endParaRPr>
            </a:p>
          </p:txBody>
        </p:sp>
      </p:grpSp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gray">
          <a:xfrm>
            <a:off x="328320" y="3386999"/>
            <a:ext cx="7239314" cy="1507413"/>
          </a:xfrm>
          <a:noFill/>
        </p:spPr>
        <p:txBody>
          <a:bodyPr wrap="square" lIns="130599">
            <a:spAutoFit/>
          </a:bodyPr>
          <a:lstStyle>
            <a:lvl1pPr>
              <a:defRPr sz="36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(Ultra)</a:t>
            </a:r>
            <a:br>
              <a:rPr lang="en-US" dirty="0" smtClean="0"/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(40) 48 pt</a:t>
            </a:r>
            <a:endParaRPr lang="en-US"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8320" y="5177782"/>
            <a:ext cx="7239314" cy="352084"/>
          </a:xfrm>
        </p:spPr>
        <p:txBody>
          <a:bodyPr wrap="square" lIns="130599">
            <a:spAutoFit/>
          </a:bodyPr>
          <a:lstStyle>
            <a:lvl1pPr>
              <a:spcBef>
                <a:spcPts val="0"/>
              </a:spcBef>
              <a:defRPr sz="22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smtClean="0"/>
              <a:t>Sub-heading: TeleGrotesk Normal, 24 pt</a:t>
            </a:r>
            <a:endParaRPr lang="en-US" dirty="0"/>
          </a:p>
        </p:txBody>
      </p:sp>
      <p:pic>
        <p:nvPicPr>
          <p:cNvPr id="28" name="Grafik 27" descr="TSY_Logo_3c_p.emf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9666" y="5896922"/>
            <a:ext cx="3271742" cy="59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1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/>
          <p:cNvPicPr preferRelativeResize="0">
            <a:picLocks noChangeAspect="1" noChangeArrowheads="1"/>
          </p:cNvPicPr>
          <p:nvPr userDrawn="1"/>
        </p:nvPicPr>
        <p:blipFill>
          <a:blip r:embed="rId2"/>
          <a:srcRect b="38618"/>
          <a:stretch>
            <a:fillRect/>
          </a:stretch>
        </p:blipFill>
        <p:spPr bwMode="gray">
          <a:xfrm>
            <a:off x="326880" y="326517"/>
            <a:ext cx="8490331" cy="3476496"/>
          </a:xfrm>
          <a:prstGeom prst="rect">
            <a:avLst/>
          </a:prstGeom>
          <a:noFill/>
        </p:spPr>
      </p:pic>
      <p:pic>
        <p:nvPicPr>
          <p:cNvPr id="10" name="Picture 27" descr="magenta_flaeche_70"/>
          <p:cNvPicPr>
            <a:picLocks noChangeArrowheads="1"/>
          </p:cNvPicPr>
          <p:nvPr userDrawn="1"/>
        </p:nvPicPr>
        <p:blipFill>
          <a:blip r:embed="rId3" cstate="print"/>
          <a:srcRect r="11" b="-468"/>
          <a:stretch>
            <a:fillRect/>
          </a:stretch>
        </p:blipFill>
        <p:spPr bwMode="gray">
          <a:xfrm>
            <a:off x="326551" y="3319796"/>
            <a:ext cx="8490331" cy="485538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326551" y="3644048"/>
            <a:ext cx="8490331" cy="1939391"/>
          </a:xfrm>
          <a:solidFill>
            <a:schemeClr val="tx2"/>
          </a:solidFill>
        </p:spPr>
        <p:txBody>
          <a:bodyPr lIns="130599">
            <a:noAutofit/>
          </a:bodyPr>
          <a:lstStyle>
            <a:lvl1pPr>
              <a:defRPr sz="36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 smtClean="0"/>
              <a:t>TeleGrotesk Headline (Ultra)</a:t>
            </a:r>
            <a:br>
              <a:rPr lang="en-US" smtClean="0"/>
            </a:br>
            <a:r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2 lines, (40) 48 PT</a:t>
            </a:r>
            <a:endParaRPr lang="en-US" dirty="0" smtClean="0"/>
          </a:p>
        </p:txBody>
      </p:sp>
      <p:sp>
        <p:nvSpPr>
          <p:cNvPr id="45059" name="Textplatzhalter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326552" y="4848737"/>
            <a:ext cx="8496329" cy="352084"/>
          </a:xfrm>
        </p:spPr>
        <p:txBody>
          <a:bodyPr wrap="square" lIns="130599">
            <a:spAutoFit/>
          </a:bodyPr>
          <a:lstStyle>
            <a:lvl1pPr marL="0" marR="0" indent="0" algn="l" defTabSz="522637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2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smtClean="0"/>
              <a:t>Sub-heading: TeleGrotesk Normal, 24 pt</a:t>
            </a:r>
            <a:endParaRPr lang="en-US" dirty="0"/>
          </a:p>
        </p:txBody>
      </p:sp>
      <p:pic>
        <p:nvPicPr>
          <p:cNvPr id="23" name="Grafik 22" descr="TSY_Logo_3c_p.em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6551" y="6056888"/>
            <a:ext cx="3271742" cy="59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4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</a:t>
            </a: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7F5887-634E-41C1-9492-F2AF1FE56D52}" type="datetime1">
              <a:rPr lang="en-US" smtClean="0"/>
              <a:t>4/5/2018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– Microservices –                         Artem Karnov (Artem.Karnov@t-systems.ru)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5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745"/>
            <a:ext cx="9143433" cy="685651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</a:t>
            </a: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274BC0-2A8E-4141-AF49-9D1B40811515}" type="datetime1">
              <a:rPr lang="en-US" smtClean="0"/>
              <a:t>4/5/2018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– Microservices –                         Artem Karnov (Artem.Karnov@t-systems.ru)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71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764" y="1"/>
            <a:ext cx="9142472" cy="685800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</a:t>
            </a: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412B85B-5211-4681-9080-2475B9B146A7}" type="datetime1">
              <a:rPr lang="en-US" smtClean="0"/>
              <a:t>4/5/2018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– Microservices –                         Artem Karnov (Artem.Karnov@t-systems.ru)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2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0" y="127"/>
            <a:ext cx="9143433" cy="6856507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TeleGrotesk HEADLINE </a:t>
            </a: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B64245-280D-47C9-A939-D1C88A29B356}" type="datetime1">
              <a:rPr lang="en-US" smtClean="0"/>
              <a:t>4/5/2018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– Microservices –                         Artem Karnov (Artem.Karnov@t-systems.ru)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4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C8416F-B3F9-4C0C-A60C-308AA625E00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491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-1" y="128"/>
            <a:ext cx="9143433" cy="6856510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TeleGrotesk HEADLINE </a:t>
            </a: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165AD0-1E8D-412F-AF72-2246979A7EE1}" type="datetime1">
              <a:rPr lang="en-US" smtClean="0"/>
              <a:t>4/5/2018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– Microservices –                         Artem Karnov (Artem.Karnov@t-systems.ru)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54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0" y="127"/>
            <a:ext cx="9143433" cy="6856509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TeleGrotesk HEADLINE </a:t>
            </a: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6C2777-A8C1-4C20-840F-B45C583A9FF8}" type="datetime1">
              <a:rPr lang="en-US" smtClean="0"/>
              <a:t>4/5/2018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– Microservices –                         Artem Karnov (Artem.Karnov@t-systems.ru)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9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0" y="127"/>
            <a:ext cx="9143433" cy="6856508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TeleGrotesk HEADLINE </a:t>
            </a: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E93510B-A709-4BF3-8F75-06BF4DDE754E}" type="datetime1">
              <a:rPr lang="en-US" smtClean="0"/>
              <a:t>4/5/2018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– Microservices –                         Artem Karnov (Artem.Karnov@t-systems.ru)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88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7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1" y="1"/>
            <a:ext cx="9142472" cy="685800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3591686"/>
            <a:ext cx="8490331" cy="2255604"/>
          </a:xfrm>
        </p:spPr>
        <p:txBody>
          <a:bodyPr anchor="b" anchorCtr="0"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TeleGrotesk HEADLINE </a:t>
            </a: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BC40DB4-89F3-47D8-AFB5-C023F8846FE2}" type="datetime1">
              <a:rPr lang="en-US" smtClean="0"/>
              <a:t>4/5/2018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– Microservices –                         Artem Karnov (Artem.Karnov@t-systems.ru)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84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ish slide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</a:t>
            </a: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F043C7-21B9-4591-BE8D-7F648D058D3E}" type="datetime1">
              <a:rPr lang="en-US" smtClean="0"/>
              <a:t>4/5/2018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– Microservices –                         Artem Karnov (Artem.Karnov@t-systems.ru)</a:t>
            </a:r>
            <a:endParaRPr lang="en-US" dirty="0"/>
          </a:p>
        </p:txBody>
      </p:sp>
      <p:pic>
        <p:nvPicPr>
          <p:cNvPr id="7" name="Grafik 21" descr="TSY_Logo_3c_p.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26551" y="6255587"/>
            <a:ext cx="2606611" cy="47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5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7F05125-AF25-4652-B1A7-C9DA902F5AE4}" type="datetime1">
              <a:rPr lang="en-US" smtClean="0"/>
              <a:t>4/5/2018</a:t>
            </a:fld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– Microservices –                         Artem Karnov (Artem.Karnov@t-systems.ru)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84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1214"/>
            <a:ext cx="4179209" cy="85464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4179855" cy="4440630"/>
          </a:xfrm>
        </p:spPr>
        <p:txBody>
          <a:bodyPr anchor="ctr"/>
          <a:lstStyle>
            <a:lvl1pPr>
              <a:defRPr sz="1600" baseline="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4637027" y="1"/>
            <a:ext cx="4506406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36851C-AE55-43B2-9FDD-459E7F02E4E4}" type="datetime1">
              <a:rPr lang="en-US" smtClean="0"/>
              <a:t>4/5/2018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– Microservices –                         Artem Karnov (Artem.Karnov@t-systems.ru)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60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37027" y="261214"/>
            <a:ext cx="4181760" cy="85464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637027" y="1469326"/>
            <a:ext cx="4179855" cy="4440630"/>
          </a:xfrm>
        </p:spPr>
        <p:txBody>
          <a:bodyPr anchor="ctr"/>
          <a:lstStyle>
            <a:lvl1pPr>
              <a:defRPr sz="160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506406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05D42AB-4887-4AB7-8592-582BC34DEFAB}" type="datetime1">
              <a:rPr lang="en-US" smtClean="0"/>
              <a:t>4/5/2018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– Microservices –                         Artem Karnov (Artem.Karnov@t-systems.ru)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13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E8309-2F8B-4EFE-833C-8211698A90B8}" type="datetime1">
              <a:rPr lang="en-US" smtClean="0"/>
              <a:t>4/5/2018</a:t>
            </a:fld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– Microservices –                         Artem Karnov (Artem.Karnov@t-systems.ru)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84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53338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A2C8A-00E0-4A8B-8A04-9E89BBA832FF}" type="datetime1">
              <a:rPr lang="en-US" smtClean="0"/>
              <a:t>4/5/2018</a:t>
            </a:fld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– Microservices –                         Artem Karnov (Artem.Karnov@t-systems.ru)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9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E47974-CD0D-411A-9C41-1AD903959BC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462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2" y="266693"/>
            <a:ext cx="8494560" cy="53338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6551" y="1469326"/>
            <a:ext cx="8490331" cy="444063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51DDC-3995-4B62-B9C9-738C5E81D27B}" type="datetime1">
              <a:rPr lang="en-US" smtClean="0"/>
              <a:t>4/5/2018</a:t>
            </a:fld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– Microservices –                         Artem Karnov (Artem.Karnov@t-systems.ru)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18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2" y="266693"/>
            <a:ext cx="8494560" cy="53338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4179855" cy="444063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 baseline="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37027" y="1469326"/>
            <a:ext cx="4179855" cy="444063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buClr>
                <a:schemeClr val="tx1"/>
              </a:buClr>
              <a:defRPr sz="1600" baseline="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145D-19D2-43F1-A995-9FFB1A753E89}" type="datetime1">
              <a:rPr lang="en-US" smtClean="0"/>
              <a:t>4/5/2018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– Microservices –                         Artem Karnov (Artem.Karnov@t-systems.ru)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22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53338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2728654" cy="444063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089997" y="1469326"/>
            <a:ext cx="2728654" cy="444063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3209158" y="1469326"/>
            <a:ext cx="2728654" cy="4440630"/>
          </a:xfrm>
        </p:spPr>
        <p:txBody>
          <a:bodyPr/>
          <a:lstStyle>
            <a:lvl1pPr>
              <a:defRPr/>
            </a:lvl1pPr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97EC2CF-BEAB-462A-88E5-6C1F3986BFC8}" type="datetime1">
              <a:rPr lang="en-US" smtClean="0"/>
              <a:t>4/5/2018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– Microservices –                         Artem Karnov (Artem.Karnov@t-systems.ru)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70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53338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2024617" cy="4440630"/>
          </a:xfrm>
        </p:spPr>
        <p:txBody>
          <a:bodyPr/>
          <a:lstStyle>
            <a:lvl1pPr>
              <a:defRPr sz="1600" baseline="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 baseline="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37760" y="1469326"/>
            <a:ext cx="2024617" cy="4440630"/>
          </a:xfrm>
        </p:spPr>
        <p:txBody>
          <a:bodyPr/>
          <a:lstStyle>
            <a:lvl1pPr>
              <a:defRPr sz="1600"/>
            </a:lvl1pPr>
            <a:lvl2pPr>
              <a:defRPr sz="1600" baseline="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 baseline="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2483039" y="1469326"/>
            <a:ext cx="2024617" cy="444063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6792481" y="1469326"/>
            <a:ext cx="2024617" cy="4440630"/>
          </a:xfrm>
        </p:spPr>
        <p:txBody>
          <a:bodyPr/>
          <a:lstStyle>
            <a:lvl1pPr>
              <a:defRPr sz="1600"/>
            </a:lvl1pPr>
            <a:lvl2pPr>
              <a:defRPr sz="1600" baseline="0"/>
            </a:lvl2pPr>
            <a:lvl3pPr>
              <a:buClr>
                <a:schemeClr val="tx1"/>
              </a:buClr>
              <a:defRPr sz="1600" baseline="0"/>
            </a:lvl3pPr>
            <a:lvl4pPr>
              <a:buClr>
                <a:schemeClr val="tx1"/>
              </a:buClr>
              <a:defRPr sz="1600" baseline="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93310CD-6A80-4FFA-97C5-37DEC89F6FDD}" type="datetime1">
              <a:rPr lang="en-US" smtClean="0"/>
              <a:t>4/5/2018</a:t>
            </a:fld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– Microservices –                         Artem Karnov (Artem.Karnov@t-systems.ru)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10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 bwMode="gray">
          <a:xfrm>
            <a:off x="0" y="6099200"/>
            <a:ext cx="3231360" cy="758801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square" lIns="97956" tIns="97956" rIns="97956" bIns="97956" rtlCol="0" anchor="ctr" anchorCtr="0">
            <a:noAutofit/>
          </a:bodyPr>
          <a:lstStyle/>
          <a:p>
            <a:pPr algn="ctr" defTabSz="414765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en-US" sz="16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2" y="266693"/>
            <a:ext cx="8494560" cy="533385"/>
          </a:xfrm>
        </p:spPr>
        <p:txBody>
          <a:bodyPr/>
          <a:lstStyle>
            <a:lvl1pPr marL="0" indent="0">
              <a:defRPr sz="2200"/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Ultra (24) 28 32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4179855" cy="4812735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 marL="164144" indent="-163260">
              <a:buClr>
                <a:schemeClr val="tx1"/>
              </a:buClr>
              <a:defRPr sz="1300" baseline="0"/>
            </a:lvl3pPr>
            <a:lvl4pPr marL="326520" indent="-163260">
              <a:buClr>
                <a:schemeClr val="tx1"/>
              </a:buClr>
              <a:defRPr sz="1300" baseline="0"/>
            </a:lvl4pPr>
            <a:lvl5pPr marL="0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  <a:defRPr sz="13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Click to edit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Quotation/lead-in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4637027" y="1469326"/>
            <a:ext cx="4179855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dirty="0" smtClean="0"/>
            </a:lvl2pPr>
            <a:lvl3pPr marL="164144" indent="-163260">
              <a:defRPr lang="de-DE" sz="1300" dirty="0" smtClean="0"/>
            </a:lvl3pPr>
            <a:lvl4pPr marL="326520" indent="-163260">
              <a:defRPr lang="de-DE" sz="130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smtClean="0"/>
              <a:t>Quotation/lead-in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D8CEDB-0FBB-4352-9519-8769E677A673}" type="datetime1">
              <a:rPr lang="en-US" smtClean="0"/>
              <a:t>4/5/2018</a:t>
            </a:fld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– Microservices –                         Artem Karnov (Artem.Karnov@t-systems.ru)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78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 bwMode="gray">
          <a:xfrm>
            <a:off x="0" y="6099200"/>
            <a:ext cx="3231360" cy="758801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square" lIns="97956" tIns="97956" rIns="97956" bIns="97956" rtlCol="0" anchor="ctr" anchorCtr="0">
            <a:noAutofit/>
          </a:bodyPr>
          <a:lstStyle/>
          <a:p>
            <a:pPr algn="ctr" defTabSz="414765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en-US" sz="16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533385"/>
          </a:xfrm>
        </p:spPr>
        <p:txBody>
          <a:bodyPr/>
          <a:lstStyle>
            <a:lvl1pPr marL="0" indent="0">
              <a:defRPr sz="2200"/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Ultra (24) 28 32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2728536" cy="4812735"/>
          </a:xfrm>
        </p:spPr>
        <p:txBody>
          <a:bodyPr/>
          <a:lstStyle>
            <a:lvl1pPr>
              <a:defRPr sz="1300"/>
            </a:lvl1pPr>
            <a:lvl2pPr>
              <a:defRPr sz="1300" baseline="0"/>
            </a:lvl2pPr>
            <a:lvl3pPr marL="164144" indent="-163260">
              <a:buClr>
                <a:schemeClr val="tx1"/>
              </a:buClr>
              <a:defRPr sz="1300"/>
            </a:lvl3pPr>
            <a:lvl4pPr marL="326520" indent="-163260">
              <a:buClr>
                <a:schemeClr val="tx1"/>
              </a:buClr>
              <a:defRPr sz="1300"/>
            </a:lvl4pPr>
            <a:lvl5pPr marL="0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  <a:defRPr sz="13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Quotation/lead-in</a:t>
            </a:r>
            <a:endParaRPr lang="en-US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209217" y="1469326"/>
            <a:ext cx="2728536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dirty="0" smtClean="0"/>
            </a:lvl2pPr>
            <a:lvl3pPr marL="164144" indent="-163260">
              <a:defRPr lang="de-DE" sz="1300" baseline="0" dirty="0" smtClean="0"/>
            </a:lvl3pPr>
            <a:lvl4pPr marL="326520" indent="-163260">
              <a:defRPr lang="de-DE" sz="130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smtClean="0"/>
              <a:t>Quotation/lead-in</a:t>
            </a:r>
            <a:endParaRPr lang="en-US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6090115" y="1469326"/>
            <a:ext cx="2728536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baseline="0" dirty="0" smtClean="0"/>
            </a:lvl2pPr>
            <a:lvl3pPr marL="164144" indent="-163260">
              <a:defRPr lang="de-DE" sz="1300" baseline="0" dirty="0" smtClean="0"/>
            </a:lvl3pPr>
            <a:lvl4pPr marL="326520" indent="-163260">
              <a:defRPr lang="de-DE" sz="1300" baseline="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smtClean="0"/>
              <a:t>Quotation/lead-in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DA22135-F0BD-4A3B-A62F-56FC6085AAB0}" type="datetime1">
              <a:rPr lang="en-US" smtClean="0"/>
              <a:t>4/5/2018</a:t>
            </a:fld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– Microservices –                         Artem Karnov (Artem.Karnov@t-systems.ru)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92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ndou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 userDrawn="1"/>
        </p:nvSpPr>
        <p:spPr bwMode="gray">
          <a:xfrm>
            <a:off x="0" y="6099200"/>
            <a:ext cx="3231360" cy="758801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square" lIns="97956" tIns="97956" rIns="97956" bIns="97956" rtlCol="0" anchor="ctr" anchorCtr="0">
            <a:noAutofit/>
          </a:bodyPr>
          <a:lstStyle/>
          <a:p>
            <a:pPr algn="ctr" defTabSz="414765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en-US" sz="16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533385"/>
          </a:xfrm>
        </p:spPr>
        <p:txBody>
          <a:bodyPr/>
          <a:lstStyle>
            <a:lvl1pPr marL="0" indent="0">
              <a:defRPr sz="2200"/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Ultra (24) 28 32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2024617" cy="4812735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 marL="164144" indent="-163260">
              <a:buClr>
                <a:schemeClr val="tx1"/>
              </a:buClr>
              <a:defRPr sz="1300" baseline="0"/>
            </a:lvl3pPr>
            <a:lvl4pPr marL="326520" indent="-163260">
              <a:buClr>
                <a:schemeClr val="tx1"/>
              </a:buClr>
              <a:defRPr sz="1300" baseline="0"/>
            </a:lvl4pPr>
            <a:lvl5pPr marL="0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  <a:defRPr sz="13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Quotation/lead-in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2481789" y="1469326"/>
            <a:ext cx="2024617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baseline="0" dirty="0" smtClean="0"/>
            </a:lvl2pPr>
            <a:lvl3pPr marL="164144" indent="-163260">
              <a:defRPr lang="de-DE" sz="1300" dirty="0" smtClean="0"/>
            </a:lvl3pPr>
            <a:lvl4pPr marL="326520" indent="-163260">
              <a:defRPr lang="de-DE" sz="130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dirty="0" smtClean="0"/>
              <a:t>Quotation/lead-in</a:t>
            </a:r>
            <a:endParaRPr lang="en-US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4637027" y="1469326"/>
            <a:ext cx="2024617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dirty="0" smtClean="0"/>
            </a:lvl2pPr>
            <a:lvl3pPr marL="164144" indent="-163260">
              <a:defRPr lang="de-DE" sz="1300" dirty="0" smtClean="0"/>
            </a:lvl3pPr>
            <a:lvl4pPr marL="326520" indent="-163260">
              <a:defRPr lang="de-DE" sz="130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dirty="0" smtClean="0"/>
              <a:t>Quotation/lead-in</a:t>
            </a:r>
            <a:endParaRPr lang="en-US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6792265" y="1469326"/>
            <a:ext cx="2024617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dirty="0" smtClean="0"/>
            </a:lvl2pPr>
            <a:lvl3pPr marL="164144" indent="-163260">
              <a:defRPr lang="de-DE" sz="1300" dirty="0" smtClean="0"/>
            </a:lvl3pPr>
            <a:lvl4pPr marL="326520" indent="-163260">
              <a:defRPr lang="de-DE" sz="130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smtClean="0"/>
              <a:t>Quotation/lead-in</a:t>
            </a:r>
            <a:endParaRPr lang="en-US" dirty="0"/>
          </a:p>
        </p:txBody>
      </p:sp>
      <p:sp>
        <p:nvSpPr>
          <p:cNvPr id="15" name="Datumsplatzhalter 1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FAD1F9E-2BF3-46A4-911A-89586CD0E07F}" type="datetime1">
              <a:rPr lang="en-US" smtClean="0"/>
              <a:t>4/5/2018</a:t>
            </a:fld>
            <a:endParaRPr lang="en-US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– Microservices –                         Artem Karnov (Artem.Karnov@t-systems.ru)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31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45072" name="Object 1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304800" y="177323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39311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485900"/>
            <a:ext cx="4189413" cy="4457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485900"/>
            <a:ext cx="4191000" cy="4457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7E6BFE-2C05-4556-94D7-35F1E93619A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3059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EED153-FF54-494E-BB50-83A75AA1D98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660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7269163" y="6602413"/>
            <a:ext cx="809625" cy="14446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9362BB-7AEB-4253-A862-0CD989E3E5DA}" type="datetime1">
              <a:rPr lang="ru-RU"/>
              <a:pPr>
                <a:defRPr/>
              </a:pPr>
              <a:t>05.04.2018</a:t>
            </a:fld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989013" y="6602413"/>
            <a:ext cx="6607175" cy="193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–strictly confidentia -lAlexey Toskin / SI Head Introduction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301D65-E1D3-4758-8C63-3F4AE36C92E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140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206EAB-88CB-4C12-AC7D-3C43CC844F8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998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05A698-B4BC-475B-A9B9-F0762E98D90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0713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ru-R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B0E805-31E4-4A31-A2CF-ACCC3F3929A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3893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image" Target="../media/image3.emf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04800" y="88776"/>
            <a:ext cx="8532813" cy="459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301038" y="6602413"/>
            <a:ext cx="539750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 smtClean="0">
                <a:cs typeface="+mn-cs"/>
              </a:defRPr>
            </a:lvl1pPr>
          </a:lstStyle>
          <a:p>
            <a:pPr>
              <a:defRPr/>
            </a:pPr>
            <a:fld id="{B4083B1F-B18F-4BA4-AF25-77046510C68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gray">
          <a:xfrm>
            <a:off x="304800" y="764704"/>
            <a:ext cx="8532813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04800" y="476672"/>
            <a:ext cx="8532813" cy="0"/>
          </a:xfrm>
          <a:prstGeom prst="line">
            <a:avLst/>
          </a:prstGeom>
          <a:solidFill>
            <a:schemeClr val="bg2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Picture 8" descr="TSY_PPT_Label_neu"/>
          <p:cNvPicPr preferRelativeResize="0">
            <a:picLocks noChangeAspect="1" noChangeArrowheads="1"/>
          </p:cNvPicPr>
          <p:nvPr/>
        </p:nvPicPr>
        <p:blipFill>
          <a:blip r:embed="rId13" cstate="print"/>
          <a:srcRect r="84" b="1210"/>
          <a:stretch>
            <a:fillRect/>
          </a:stretch>
        </p:blipFill>
        <p:spPr bwMode="auto">
          <a:xfrm>
            <a:off x="304800" y="5929330"/>
            <a:ext cx="8524875" cy="587375"/>
          </a:xfrm>
          <a:prstGeom prst="rect">
            <a:avLst/>
          </a:prstGeom>
          <a:noFill/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2" r:id="rId11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Narrow" pitchFamily="34" charset="0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9pPr>
    </p:titleStyle>
    <p:bodyStyle>
      <a:lvl1pPr marL="222250" indent="-22225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582613" indent="-22225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</a:defRPr>
      </a:lvl2pPr>
      <a:lvl3pPr marL="941388" indent="-22066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</a:defRPr>
      </a:lvl3pPr>
      <a:lvl4pPr marL="1209675" indent="-13811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</a:defRPr>
      </a:lvl4pPr>
      <a:lvl5pPr marL="16621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</a:defRPr>
      </a:lvl5pPr>
      <a:lvl6pPr marL="21193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765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337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909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gray">
          <a:xfrm>
            <a:off x="326552" y="261214"/>
            <a:ext cx="8490330" cy="533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 dirty="0" smtClean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26551" y="1469326"/>
            <a:ext cx="8490331" cy="4441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text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pic>
        <p:nvPicPr>
          <p:cNvPr id="22" name="Grafik 21" descr="TSY_Logo_3c_p.emf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26551" y="6275655"/>
            <a:ext cx="2606608" cy="473449"/>
          </a:xfrm>
          <a:prstGeom prst="rect">
            <a:avLst/>
          </a:prstGeom>
        </p:spPr>
      </p:pic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7647829" y="6331162"/>
            <a:ext cx="816378" cy="290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fld id="{41941BF1-58F9-4E8E-B80C-C8E0A5191E1B}" type="datetime1">
              <a:rPr lang="en-US" smtClean="0"/>
              <a:t>4/5/2018</a:t>
            </a:fld>
            <a:endParaRPr lang="en-US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3"/>
          </p:nvPr>
        </p:nvSpPr>
        <p:spPr>
          <a:xfrm>
            <a:off x="3461443" y="6331162"/>
            <a:ext cx="4117810" cy="290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r>
              <a:rPr lang="en-US" smtClean="0"/>
              <a:t>– Microservices –                         Artem Karnov (Artem.Karnov@t-systems.ru)</a:t>
            </a:r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8532782" y="6331162"/>
            <a:ext cx="290631" cy="290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117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marL="0" indent="0" algn="l" defTabSz="414791" rtl="0" eaLnBrk="1" fontAlgn="base" hangingPunct="1">
        <a:lnSpc>
          <a:spcPct val="90000"/>
        </a:lnSpc>
        <a:spcBef>
          <a:spcPts val="0"/>
        </a:spcBef>
        <a:spcAft>
          <a:spcPct val="0"/>
        </a:spcAft>
        <a:defRPr lang="de-DE" sz="29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2pPr>
      <a:lvl3pPr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3pPr>
      <a:lvl4pPr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4pPr>
      <a:lvl5pPr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5pPr>
      <a:lvl6pPr marL="414654"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6pPr>
      <a:lvl7pPr marL="829308"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7pPr>
      <a:lvl8pPr marL="1243962"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8pPr>
      <a:lvl9pPr marL="1658615"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522637" rtl="0" eaLnBrk="1" fontAlgn="base" hangingPunct="1">
        <a:lnSpc>
          <a:spcPct val="104000"/>
        </a:lnSpc>
        <a:spcBef>
          <a:spcPts val="1088"/>
        </a:spcBef>
        <a:spcAft>
          <a:spcPct val="0"/>
        </a:spcAft>
        <a:buClr>
          <a:schemeClr val="tx2"/>
        </a:buClr>
        <a:buFont typeface="Wingdings" pitchFamily="2" charset="2"/>
        <a:defRPr sz="1600"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440" algn="l" defTabSz="522637" rtl="0" eaLnBrk="1" fontAlgn="base" hangingPunct="1">
        <a:lnSpc>
          <a:spcPct val="104000"/>
        </a:lnSpc>
        <a:spcBef>
          <a:spcPts val="272"/>
        </a:spcBef>
        <a:spcAft>
          <a:spcPct val="0"/>
        </a:spcAft>
        <a:buClr>
          <a:schemeClr val="tx2"/>
        </a:buClr>
        <a:buFont typeface="Wingdings" pitchFamily="2" charset="2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95912" indent="-195912" algn="l" defTabSz="522637" rtl="0" eaLnBrk="1" fontAlgn="base" hangingPunct="1">
        <a:lnSpc>
          <a:spcPct val="104000"/>
        </a:lnSpc>
        <a:spcBef>
          <a:spcPts val="272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391824" indent="-195809" algn="l" defTabSz="522637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87736" indent="-195912" algn="l" defTabSz="522637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597" indent="-207327" algn="l" defTabSz="41465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249" indent="-207327" algn="l" defTabSz="41465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09903" indent="-207327" algn="l" defTabSz="41465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24558" indent="-207327" algn="l" defTabSz="41465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54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308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962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615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270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7924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577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230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2">
          <p15:clr>
            <a:srgbClr val="F26B43"/>
          </p15:clr>
        </p15:guide>
        <p15:guide id="2" pos="3220">
          <p15:clr>
            <a:srgbClr val="F26B43"/>
          </p15:clr>
        </p15:guide>
        <p15:guide id="3" orient="horz" pos="1021">
          <p15:clr>
            <a:srgbClr val="F26B43"/>
          </p15:clr>
        </p15:guide>
        <p15:guide id="5" orient="horz" pos="4105">
          <p15:clr>
            <a:srgbClr val="F26B43"/>
          </p15:clr>
        </p15:guide>
        <p15:guide id="6" pos="227">
          <p15:clr>
            <a:srgbClr val="F26B43"/>
          </p15:clr>
        </p15:guide>
        <p15:guide id="7" pos="6123">
          <p15:clr>
            <a:srgbClr val="F26B43"/>
          </p15:clr>
        </p15:guide>
        <p15:guide id="8" orient="horz" pos="3843">
          <p15:clr>
            <a:srgbClr val="F26B43"/>
          </p15:clr>
        </p15:guide>
        <p15:guide id="10" orient="horz" pos="749">
          <p15:clr>
            <a:srgbClr val="F26B43"/>
          </p15:clr>
        </p15:guide>
        <p15:guide id="11" orient="horz" pos="227">
          <p15:clr>
            <a:srgbClr val="F26B43"/>
          </p15:clr>
        </p15:guide>
        <p15:guide id="12" pos="1724">
          <p15:clr>
            <a:srgbClr val="F26B43"/>
          </p15:clr>
        </p15:guide>
        <p15:guide id="13" pos="1633">
          <p15:clr>
            <a:srgbClr val="F26B43"/>
          </p15:clr>
        </p15:guide>
        <p15:guide id="14" pos="3175">
          <p15:clr>
            <a:srgbClr val="F26B43"/>
          </p15:clr>
        </p15:guide>
        <p15:guide id="15" pos="3130">
          <p15:clr>
            <a:srgbClr val="F26B43"/>
          </p15:clr>
        </p15:guide>
        <p15:guide id="16" pos="4717">
          <p15:clr>
            <a:srgbClr val="F26B43"/>
          </p15:clr>
        </p15:guide>
        <p15:guide id="17" pos="4627">
          <p15:clr>
            <a:srgbClr val="F26B43"/>
          </p15:clr>
        </p15:guide>
        <p15:guide id="18" orient="horz" pos="4365">
          <p15:clr>
            <a:srgbClr val="F26B43"/>
          </p15:clr>
        </p15:guide>
        <p15:guide id="19" orient="horz" pos="45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24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image" Target="../media/image30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notesSlide" Target="../notesSlides/notesSlide18.xml"/><Relationship Id="rId5" Type="http://schemas.openxmlformats.org/officeDocument/2006/relationships/tags" Target="../tags/tag31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30.xml"/><Relationship Id="rId9" Type="http://schemas.openxmlformats.org/officeDocument/2006/relationships/tags" Target="../tags/tag3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18" Type="http://schemas.openxmlformats.org/officeDocument/2006/relationships/notesSlide" Target="../notesSlides/notesSlide1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10" Type="http://schemas.openxmlformats.org/officeDocument/2006/relationships/tags" Target="../tags/tag15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openxmlformats.org/officeDocument/2006/relationships/tags" Target="../tags/tag3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tags" Target="../tags/tag54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tags" Target="../tags/tag53.xml"/><Relationship Id="rId2" Type="http://schemas.openxmlformats.org/officeDocument/2006/relationships/tags" Target="../tags/tag43.xml"/><Relationship Id="rId16" Type="http://schemas.openxmlformats.org/officeDocument/2006/relationships/notesSlide" Target="../notesSlides/notesSlide24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5" Type="http://schemas.openxmlformats.org/officeDocument/2006/relationships/tags" Target="../tags/tag46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51.xml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tags" Target="../tags/tag5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notesSlide" Target="../notesSlides/notesSlide27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tags" Target="../tags/tag72.xml"/><Relationship Id="rId5" Type="http://schemas.openxmlformats.org/officeDocument/2006/relationships/tags" Target="../tags/tag66.xml"/><Relationship Id="rId10" Type="http://schemas.openxmlformats.org/officeDocument/2006/relationships/tags" Target="../tags/tag71.xml"/><Relationship Id="rId4" Type="http://schemas.openxmlformats.org/officeDocument/2006/relationships/tags" Target="../tags/tag65.xml"/><Relationship Id="rId9" Type="http://schemas.openxmlformats.org/officeDocument/2006/relationships/tags" Target="../tags/tag7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0%D0%BD%D0%B3%D0%BB%D0%B8%D0%B9%D1%81%D0%BA%D0%B8%D0%B9_%D1%8F%D0%B7%D1%8B%D0%B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notesSlide" Target="../notesSlides/notesSlide34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7.xml"/><Relationship Id="rId10" Type="http://schemas.openxmlformats.org/officeDocument/2006/relationships/tags" Target="../tags/tag82.xml"/><Relationship Id="rId4" Type="http://schemas.openxmlformats.org/officeDocument/2006/relationships/tags" Target="../tags/tag76.xml"/><Relationship Id="rId9" Type="http://schemas.openxmlformats.org/officeDocument/2006/relationships/tags" Target="../tags/tag8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4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notesSlide" Target="../notesSlides/notesSlide37.xml"/><Relationship Id="rId5" Type="http://schemas.openxmlformats.org/officeDocument/2006/relationships/tags" Target="../tags/tag89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88.xml"/><Relationship Id="rId9" Type="http://schemas.openxmlformats.org/officeDocument/2006/relationships/tags" Target="../tags/tag9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4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7" Type="http://schemas.openxmlformats.org/officeDocument/2006/relationships/notesSlide" Target="../notesSlides/notesSlide42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1.xml"/><Relationship Id="rId4" Type="http://schemas.openxmlformats.org/officeDocument/2006/relationships/tags" Target="../tags/tag100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9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gdBVIX9ifA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7WT_Rl6m2DU" TargetMode="External"/><Relationship Id="rId4" Type="http://schemas.openxmlformats.org/officeDocument/2006/relationships/hyperlink" Target="https://www.youtube.com/watch?v=HDq1KQT51kM" TargetMode="Externa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43808" y="6381328"/>
            <a:ext cx="2520280" cy="332656"/>
          </a:xfrm>
        </p:spPr>
        <p:txBody>
          <a:bodyPr/>
          <a:lstStyle/>
          <a:p>
            <a:pPr algn="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Saint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Petersburg, </a:t>
            </a:r>
            <a:r>
              <a:rPr lang="en-US" dirty="0" smtClean="0"/>
              <a:t>201</a:t>
            </a:r>
            <a:r>
              <a:rPr lang="ru-RU" dirty="0" smtClean="0"/>
              <a:t>8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3068638"/>
            <a:ext cx="8532813" cy="2448594"/>
          </a:xfrm>
        </p:spPr>
        <p:txBody>
          <a:bodyPr/>
          <a:lstStyle/>
          <a:p>
            <a:r>
              <a:rPr lang="en-US" sz="4800" dirty="0" err="1" smtClean="0"/>
              <a:t>Microservices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endPara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 придет спаситель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340768"/>
            <a:ext cx="8352928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2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Микросервисы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sp>
        <p:nvSpPr>
          <p:cNvPr id="3" name="Rectangle 2"/>
          <p:cNvSpPr/>
          <p:nvPr/>
        </p:nvSpPr>
        <p:spPr>
          <a:xfrm>
            <a:off x="107504" y="2132856"/>
            <a:ext cx="892899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latin typeface="Arial Narrow" panose="020B0606020202030204" pitchFamily="34" charset="0"/>
              </a:rPr>
              <a:t>Микросервисная архитектура </a:t>
            </a:r>
            <a:r>
              <a:rPr lang="ru-RU" dirty="0" smtClean="0"/>
              <a:t>— </a:t>
            </a:r>
            <a:r>
              <a:rPr lang="ru-RU" dirty="0">
                <a:latin typeface="Arial Narrow" panose="020B0606020202030204" pitchFamily="34" charset="0"/>
              </a:rPr>
              <a:t>это подход, при котором единое приложение строится как набор небольших сервисов, каждый из которых работает в собственном процессе и коммуницирует с остальными используя легковесные механизмы, как правило HTTP. Эти сервисы построены вокруг бизнес-потребностей и развертываются независимо с использованием полностью автоматизированной среды</a:t>
            </a:r>
          </a:p>
        </p:txBody>
      </p:sp>
    </p:spTree>
    <p:extLst>
      <p:ext uri="{BB962C8B-B14F-4D97-AF65-F5344CB8AC3E}">
        <p14:creationId xmlns:p14="http://schemas.microsoft.com/office/powerpoint/2010/main" val="81600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Микросервисы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764704"/>
            <a:ext cx="8532813" cy="789254"/>
          </a:xfrm>
        </p:spPr>
        <p:txBody>
          <a:bodyPr/>
          <a:lstStyle/>
          <a:p>
            <a:pPr marL="457200" indent="-457200">
              <a:buNone/>
            </a:pPr>
            <a:r>
              <a:rPr lang="ru-RU" b="1" dirty="0"/>
              <a:t>Микросервисы</a:t>
            </a:r>
            <a:r>
              <a:rPr lang="ru-RU" dirty="0"/>
              <a:t> – это архитектурный подход, в котором большие </a:t>
            </a:r>
            <a:r>
              <a:rPr lang="ru-RU" dirty="0" smtClean="0"/>
              <a:t>комплексные</a:t>
            </a:r>
            <a:endParaRPr lang="en-US" dirty="0" smtClean="0"/>
          </a:p>
          <a:p>
            <a:pPr marL="457200" indent="-457200">
              <a:buNone/>
            </a:pPr>
            <a:r>
              <a:rPr lang="ru-RU" dirty="0"/>
              <a:t>с</a:t>
            </a:r>
            <a:r>
              <a:rPr lang="ru-RU" dirty="0" smtClean="0"/>
              <a:t>истемы состоят </a:t>
            </a:r>
            <a:r>
              <a:rPr lang="ru-RU" dirty="0"/>
              <a:t>из одного </a:t>
            </a:r>
            <a:r>
              <a:rPr lang="ru-RU" dirty="0" smtClean="0"/>
              <a:t>или </a:t>
            </a:r>
            <a:r>
              <a:rPr lang="ru-RU" dirty="0"/>
              <a:t>более компонентов. </a:t>
            </a:r>
            <a:endParaRPr lang="ru-RU" dirty="0" smtClean="0"/>
          </a:p>
          <a:p>
            <a:pPr marL="457200" indent="-45720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endParaRPr lang="ru-RU" dirty="0" smtClean="0"/>
          </a:p>
          <a:p>
            <a:pPr marL="457200" indent="-4572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pic>
        <p:nvPicPr>
          <p:cNvPr id="22" name="Picture 2" descr="Image result for monolite architecture ja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43035"/>
            <a:ext cx="7545462" cy="43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60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Характеристики микросервисов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799" y="1556792"/>
            <a:ext cx="8532813" cy="2952328"/>
          </a:xfrm>
        </p:spPr>
        <p:txBody>
          <a:bodyPr/>
          <a:lstStyle/>
          <a:p>
            <a:pPr marL="457200" indent="-457200">
              <a:buNone/>
            </a:pPr>
            <a:r>
              <a:rPr lang="ru-RU" b="1" dirty="0"/>
              <a:t>Основные характеристики:</a:t>
            </a:r>
          </a:p>
          <a:p>
            <a:r>
              <a:rPr lang="ru-RU" dirty="0"/>
              <a:t>Разделение на компоненты (сервисы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ru-RU" dirty="0"/>
              <a:t>Группировка по </a:t>
            </a:r>
            <a:r>
              <a:rPr lang="ru-RU" dirty="0" smtClean="0"/>
              <a:t>бизнес-задачам</a:t>
            </a:r>
            <a:endParaRPr lang="en-US" dirty="0" smtClean="0"/>
          </a:p>
          <a:p>
            <a:r>
              <a:rPr lang="ru-RU" dirty="0" smtClean="0"/>
              <a:t>Динамический технологический стек</a:t>
            </a:r>
          </a:p>
          <a:p>
            <a:r>
              <a:rPr lang="ru-RU" dirty="0" smtClean="0"/>
              <a:t>Небольшие команды разработчиков</a:t>
            </a:r>
            <a:endParaRPr lang="en-US" dirty="0" smtClean="0"/>
          </a:p>
          <a:p>
            <a:r>
              <a:rPr lang="ru-RU" dirty="0" smtClean="0"/>
              <a:t>Децентрализованное управление</a:t>
            </a:r>
            <a:endParaRPr lang="en-US" dirty="0" smtClean="0"/>
          </a:p>
          <a:p>
            <a:r>
              <a:rPr lang="ru-RU" dirty="0" smtClean="0"/>
              <a:t>Слабая связанность</a:t>
            </a:r>
            <a:endParaRPr lang="en-US" dirty="0" smtClean="0"/>
          </a:p>
          <a:p>
            <a:pPr marL="0" indent="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599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Микросервисы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4704"/>
            <a:ext cx="8874752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Микросервисы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2" y="764704"/>
            <a:ext cx="8721161" cy="491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это работает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0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Закон </a:t>
            </a:r>
            <a:r>
              <a:rPr lang="ru-RU" dirty="0" err="1" smtClean="0"/>
              <a:t>Конвея</a:t>
            </a:r>
            <a:r>
              <a:rPr lang="en-US" dirty="0"/>
              <a:t> </a:t>
            </a:r>
            <a:r>
              <a:rPr lang="en-US" dirty="0" smtClean="0"/>
              <a:t>-</a:t>
            </a:r>
            <a:r>
              <a:rPr lang="ru-RU" dirty="0" smtClean="0"/>
              <a:t> Пример </a:t>
            </a:r>
            <a:r>
              <a:rPr lang="en-US" dirty="0" smtClean="0"/>
              <a:t>#1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20205"/>
            <a:ext cx="17811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1331639" y="2362212"/>
            <a:ext cx="1781175" cy="346708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UI Team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8" y="2861320"/>
            <a:ext cx="17811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331640" y="3703327"/>
            <a:ext cx="1781175" cy="346708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Backend Team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60" y="4328517"/>
            <a:ext cx="17811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AutoShape 5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319759" y="5170524"/>
            <a:ext cx="1781175" cy="346708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Database Team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4932040" y="2015504"/>
            <a:ext cx="1296144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UI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cxnSp>
        <p:nvCxnSpPr>
          <p:cNvPr id="15" name="Прямая со стрелкой 14"/>
          <p:cNvCxnSpPr>
            <a:stCxn id="16" idx="0"/>
            <a:endCxn id="14" idx="2"/>
          </p:cNvCxnSpPr>
          <p:nvPr/>
        </p:nvCxnSpPr>
        <p:spPr bwMode="auto">
          <a:xfrm flipV="1">
            <a:off x="5580112" y="2708920"/>
            <a:ext cx="0" cy="647699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6" name="AutoShape 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4932040" y="3356619"/>
            <a:ext cx="1296144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Backend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cxnSp>
        <p:nvCxnSpPr>
          <p:cNvPr id="20" name="Прямая со стрелкой 19"/>
          <p:cNvCxnSpPr>
            <a:stCxn id="26" idx="1"/>
            <a:endCxn id="16" idx="2"/>
          </p:cNvCxnSpPr>
          <p:nvPr/>
        </p:nvCxnSpPr>
        <p:spPr bwMode="auto">
          <a:xfrm flipV="1">
            <a:off x="5580112" y="4050035"/>
            <a:ext cx="0" cy="715145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6" name="Цилиндр 25"/>
          <p:cNvSpPr/>
          <p:nvPr/>
        </p:nvSpPr>
        <p:spPr bwMode="auto">
          <a:xfrm>
            <a:off x="4968044" y="4765180"/>
            <a:ext cx="1224136" cy="752051"/>
          </a:xfrm>
          <a:prstGeom prst="can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Database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8" name="Стрелка вправо 27"/>
          <p:cNvSpPr/>
          <p:nvPr/>
        </p:nvSpPr>
        <p:spPr bwMode="auto">
          <a:xfrm>
            <a:off x="3563888" y="3573016"/>
            <a:ext cx="864096" cy="576064"/>
          </a:xfrm>
          <a:prstGeom prst="rightArrow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03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Пионеры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pic>
        <p:nvPicPr>
          <p:cNvPr id="3" name="Picture 2" descr="https://psm7.com/wp-content/uploads/2017/01/AMAZON-910x5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56" y="571106"/>
            <a:ext cx="4611365" cy="259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ite2sale.ru/wp-content/uploads/2016/11/68fc70195859062ea848c506261fdfd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353" y="4005316"/>
            <a:ext cx="3694260" cy="184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he Guardi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6" y="3789040"/>
            <a:ext cx="438150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95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Закон </a:t>
            </a:r>
            <a:r>
              <a:rPr lang="ru-RU" dirty="0" err="1" smtClean="0"/>
              <a:t>Конвея</a:t>
            </a:r>
            <a:r>
              <a:rPr lang="en-US" dirty="0"/>
              <a:t> </a:t>
            </a:r>
            <a:r>
              <a:rPr lang="en-US" dirty="0" smtClean="0"/>
              <a:t>-</a:t>
            </a:r>
            <a:r>
              <a:rPr lang="ru-RU" dirty="0" smtClean="0"/>
              <a:t> Пример </a:t>
            </a:r>
            <a:r>
              <a:rPr lang="en-US" dirty="0" smtClean="0"/>
              <a:t>#</a:t>
            </a:r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548680"/>
            <a:ext cx="17811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1043608" y="1390687"/>
            <a:ext cx="2160239" cy="346708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Component </a:t>
            </a:r>
            <a:r>
              <a:rPr lang="en-US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#1 </a:t>
            </a:r>
            <a:r>
              <a:rPr lang="en-US" sz="16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Team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937" y="548679"/>
            <a:ext cx="17811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3635896" y="1390686"/>
            <a:ext cx="2160239" cy="346708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Component #2 Team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217" y="548678"/>
            <a:ext cx="17811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AutoShape 5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6228184" y="1390685"/>
            <a:ext cx="2160240" cy="346708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Component </a:t>
            </a:r>
            <a:r>
              <a:rPr lang="en-US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#3 Team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502146" y="2391529"/>
            <a:ext cx="1296144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UI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cxnSp>
        <p:nvCxnSpPr>
          <p:cNvPr id="15" name="Прямая со стрелкой 14"/>
          <p:cNvCxnSpPr>
            <a:stCxn id="16" idx="0"/>
            <a:endCxn id="14" idx="2"/>
          </p:cNvCxnSpPr>
          <p:nvPr/>
        </p:nvCxnSpPr>
        <p:spPr bwMode="auto">
          <a:xfrm flipV="1">
            <a:off x="2150218" y="3084945"/>
            <a:ext cx="0" cy="647699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6" name="AutoShape 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1502146" y="3732644"/>
            <a:ext cx="1296144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Backend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cxnSp>
        <p:nvCxnSpPr>
          <p:cNvPr id="20" name="Прямая со стрелкой 19"/>
          <p:cNvCxnSpPr>
            <a:stCxn id="26" idx="1"/>
            <a:endCxn id="16" idx="2"/>
          </p:cNvCxnSpPr>
          <p:nvPr/>
        </p:nvCxnSpPr>
        <p:spPr bwMode="auto">
          <a:xfrm flipV="1">
            <a:off x="2150218" y="4426060"/>
            <a:ext cx="0" cy="715145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6" name="Цилиндр 25"/>
          <p:cNvSpPr/>
          <p:nvPr/>
        </p:nvSpPr>
        <p:spPr bwMode="auto">
          <a:xfrm>
            <a:off x="1538150" y="5141205"/>
            <a:ext cx="1224136" cy="752051"/>
          </a:xfrm>
          <a:prstGeom prst="can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Database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8" name="Стрелка вправо 17"/>
          <p:cNvSpPr/>
          <p:nvPr/>
        </p:nvSpPr>
        <p:spPr bwMode="auto">
          <a:xfrm rot="5400000">
            <a:off x="1934194" y="1860041"/>
            <a:ext cx="432048" cy="432048"/>
          </a:xfrm>
          <a:prstGeom prst="rightArrow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5" name="AutoShape 5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4067944" y="2391529"/>
            <a:ext cx="1296144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UI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cxnSp>
        <p:nvCxnSpPr>
          <p:cNvPr id="27" name="Прямая со стрелкой 26"/>
          <p:cNvCxnSpPr>
            <a:stCxn id="31" idx="0"/>
            <a:endCxn id="25" idx="2"/>
          </p:cNvCxnSpPr>
          <p:nvPr/>
        </p:nvCxnSpPr>
        <p:spPr bwMode="auto">
          <a:xfrm flipV="1">
            <a:off x="4716016" y="3084945"/>
            <a:ext cx="0" cy="647699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1" name="AutoShape 5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4067944" y="3732644"/>
            <a:ext cx="1296144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Backend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cxnSp>
        <p:nvCxnSpPr>
          <p:cNvPr id="32" name="Прямая со стрелкой 31"/>
          <p:cNvCxnSpPr>
            <a:stCxn id="33" idx="1"/>
            <a:endCxn id="31" idx="2"/>
          </p:cNvCxnSpPr>
          <p:nvPr/>
        </p:nvCxnSpPr>
        <p:spPr bwMode="auto">
          <a:xfrm flipV="1">
            <a:off x="4716016" y="4426060"/>
            <a:ext cx="0" cy="715145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3" name="Цилиндр 32"/>
          <p:cNvSpPr/>
          <p:nvPr/>
        </p:nvSpPr>
        <p:spPr bwMode="auto">
          <a:xfrm>
            <a:off x="4103948" y="5141205"/>
            <a:ext cx="1224136" cy="752051"/>
          </a:xfrm>
          <a:prstGeom prst="can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Database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4" name="Стрелка вправо 33"/>
          <p:cNvSpPr/>
          <p:nvPr/>
        </p:nvSpPr>
        <p:spPr bwMode="auto">
          <a:xfrm rot="5400000">
            <a:off x="4499992" y="1860041"/>
            <a:ext cx="432048" cy="432048"/>
          </a:xfrm>
          <a:prstGeom prst="rightArrow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35" name="AutoShape 5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6662711" y="2391529"/>
            <a:ext cx="1296144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UI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cxnSp>
        <p:nvCxnSpPr>
          <p:cNvPr id="36" name="Прямая со стрелкой 35"/>
          <p:cNvCxnSpPr>
            <a:stCxn id="37" idx="0"/>
            <a:endCxn id="35" idx="2"/>
          </p:cNvCxnSpPr>
          <p:nvPr/>
        </p:nvCxnSpPr>
        <p:spPr bwMode="auto">
          <a:xfrm flipV="1">
            <a:off x="7310783" y="3084945"/>
            <a:ext cx="0" cy="647699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7" name="AutoShape 5"/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6662711" y="3732644"/>
            <a:ext cx="1296144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Backend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cxnSp>
        <p:nvCxnSpPr>
          <p:cNvPr id="38" name="Прямая со стрелкой 37"/>
          <p:cNvCxnSpPr>
            <a:stCxn id="39" idx="1"/>
            <a:endCxn id="37" idx="2"/>
          </p:cNvCxnSpPr>
          <p:nvPr/>
        </p:nvCxnSpPr>
        <p:spPr bwMode="auto">
          <a:xfrm flipV="1">
            <a:off x="7310783" y="4426060"/>
            <a:ext cx="0" cy="715145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9" name="Цилиндр 38"/>
          <p:cNvSpPr/>
          <p:nvPr/>
        </p:nvSpPr>
        <p:spPr bwMode="auto">
          <a:xfrm>
            <a:off x="6698715" y="5141205"/>
            <a:ext cx="1224136" cy="752051"/>
          </a:xfrm>
          <a:prstGeom prst="can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Database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40" name="Стрелка вправо 39"/>
          <p:cNvSpPr/>
          <p:nvPr/>
        </p:nvSpPr>
        <p:spPr bwMode="auto">
          <a:xfrm rot="5400000">
            <a:off x="7094759" y="1860041"/>
            <a:ext cx="432048" cy="432048"/>
          </a:xfrm>
          <a:prstGeom prst="rightArrow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>
            <a:off x="3419872" y="620688"/>
            <a:ext cx="0" cy="5272568"/>
          </a:xfrm>
          <a:prstGeom prst="line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>
            <a:off x="6012160" y="620688"/>
            <a:ext cx="0" cy="5272568"/>
          </a:xfrm>
          <a:prstGeom prst="line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6590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ru-RU" dirty="0" smtClean="0">
                <a:latin typeface="TeleGrotesk Headline"/>
              </a:rPr>
              <a:t>Сегодня в программе</a:t>
            </a:r>
            <a:endParaRPr lang="en-US" dirty="0">
              <a:latin typeface="TeleGrotesk Headline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7" name="AutoShap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1763936" y="1252092"/>
            <a:ext cx="321469" cy="36036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1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763936" y="1755329"/>
            <a:ext cx="321469" cy="360363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2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763936" y="2260154"/>
            <a:ext cx="321469" cy="360363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3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0" name="AutoShap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763936" y="2763392"/>
            <a:ext cx="321469" cy="36036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4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5" name="AutoShape 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2195736" y="1755330"/>
            <a:ext cx="387109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ru-RU" dirty="0" smtClean="0">
                <a:solidFill>
                  <a:schemeClr val="tx2"/>
                </a:solidFill>
                <a:latin typeface="TeleGrotesk Headline"/>
                <a:ea typeface="MS PGothic" charset="0"/>
                <a:cs typeface="Arial" charset="0"/>
              </a:rPr>
              <a:t>Монолит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16" name="AutoShape 5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2195736" y="2258567"/>
            <a:ext cx="4937462" cy="36036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ru-RU" dirty="0" err="1" smtClean="0">
                <a:solidFill>
                  <a:schemeClr val="tx2"/>
                </a:solidFill>
                <a:latin typeface="TeleGrotesk Headline"/>
                <a:ea typeface="MS PGothic" charset="0"/>
                <a:cs typeface="Arial" charset="0"/>
              </a:rPr>
              <a:t>Микросервисная</a:t>
            </a:r>
            <a:r>
              <a:rPr lang="ru-RU" dirty="0" smtClean="0">
                <a:solidFill>
                  <a:schemeClr val="tx2"/>
                </a:solidFill>
                <a:latin typeface="TeleGrotesk Headline"/>
                <a:ea typeface="MS PGothic" charset="0"/>
                <a:cs typeface="Arial" charset="0"/>
              </a:rPr>
              <a:t> архитектура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17" name="AutoShape 5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2195737" y="2763392"/>
            <a:ext cx="4315232" cy="36036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  <a:defRPr/>
            </a:pPr>
            <a:r>
              <a:rPr lang="ru-RU" dirty="0" smtClean="0">
                <a:solidFill>
                  <a:schemeClr val="tx2"/>
                </a:solidFill>
                <a:latin typeface="TeleGrotesk Headline"/>
                <a:ea typeface="MS PGothic" charset="0"/>
                <a:cs typeface="Arial" charset="0"/>
              </a:rPr>
              <a:t>Характеристики микросервисов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32" name="AutoShape 5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2195736" y="1246537"/>
            <a:ext cx="5081477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ru-RU" dirty="0" smtClean="0">
                <a:solidFill>
                  <a:schemeClr val="tx2"/>
                </a:solidFill>
                <a:latin typeface="TeleGrotesk Headline"/>
                <a:ea typeface="MS PGothic" charset="0"/>
                <a:cs typeface="Arial" charset="0"/>
              </a:rPr>
              <a:t>Виды архитектур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19" name="AutoShape 5"/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2188348" y="3737155"/>
            <a:ext cx="4433405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  <a:defRPr/>
            </a:pPr>
            <a:r>
              <a:rPr lang="ru-RU" dirty="0" smtClean="0">
                <a:solidFill>
                  <a:schemeClr val="tx2"/>
                </a:solidFill>
                <a:latin typeface="TeleGrotesk Headline"/>
                <a:ea typeface="MS PGothic" charset="0"/>
              </a:rPr>
              <a:t>Лучшие практики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1758441" y="3748493"/>
            <a:ext cx="319576" cy="36036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6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21" name="AutoShape 5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2188348" y="3244759"/>
            <a:ext cx="569077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  <a:defRPr/>
            </a:pPr>
            <a:r>
              <a:rPr lang="ru-RU" dirty="0" smtClean="0">
                <a:solidFill>
                  <a:schemeClr val="tx2"/>
                </a:solidFill>
                <a:latin typeface="TeleGrotesk Headline"/>
                <a:ea typeface="MS PGothic" charset="0"/>
              </a:rPr>
              <a:t>Правила построения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22" name="AutoShape 5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1758441" y="3256097"/>
            <a:ext cx="319576" cy="36036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5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23" name="AutoShape 5"/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2188348" y="4241211"/>
            <a:ext cx="5827401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  <a:defRPr/>
            </a:pPr>
            <a:r>
              <a:rPr lang="ru-RU" dirty="0" smtClean="0">
                <a:solidFill>
                  <a:schemeClr val="tx2"/>
                </a:solidFill>
                <a:latin typeface="TeleGrotesk Headline"/>
                <a:ea typeface="MS PGothic" charset="0"/>
              </a:rPr>
              <a:t>Ограничения 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24" name="AutoShape 5"/>
          <p:cNvSpPr>
            <a:spLocks noChangeArrowheads="1"/>
          </p:cNvSpPr>
          <p:nvPr>
            <p:custDataLst>
              <p:tags r:id="rId14"/>
            </p:custDataLst>
          </p:nvPr>
        </p:nvSpPr>
        <p:spPr bwMode="gray">
          <a:xfrm>
            <a:off x="1758441" y="4252549"/>
            <a:ext cx="319576" cy="36036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7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8" name="AutoShape 5"/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1764882" y="4725144"/>
            <a:ext cx="319576" cy="36036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8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25" name="AutoShape 5"/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2195736" y="4725144"/>
            <a:ext cx="5827401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  <a:defRPr/>
            </a:pPr>
            <a:r>
              <a:rPr lang="ru-RU" dirty="0" smtClean="0">
                <a:solidFill>
                  <a:schemeClr val="tx2"/>
                </a:solidFill>
                <a:latin typeface="TeleGrotesk Headline"/>
                <a:ea typeface="MS PGothic" charset="0"/>
              </a:rPr>
              <a:t>Сопровождение 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39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Закон </a:t>
            </a:r>
            <a:r>
              <a:rPr lang="ru-RU" dirty="0" err="1" smtClean="0"/>
              <a:t>Конвея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2564904"/>
            <a:ext cx="8532813" cy="504056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Организации</a:t>
            </a:r>
            <a:r>
              <a:rPr lang="en-US" dirty="0"/>
              <a:t>,</a:t>
            </a:r>
            <a:r>
              <a:rPr lang="ru-RU" dirty="0" smtClean="0"/>
              <a:t> которые разрабатывают системы</a:t>
            </a:r>
            <a:r>
              <a:rPr lang="en-US" dirty="0" smtClean="0"/>
              <a:t>,</a:t>
            </a:r>
            <a:r>
              <a:rPr lang="ru-RU" dirty="0" smtClean="0"/>
              <a:t> вынуждены создавать продукты, которые по </a:t>
            </a:r>
            <a:r>
              <a:rPr lang="ru-RU" dirty="0"/>
              <a:t>структуре </a:t>
            </a:r>
            <a:r>
              <a:rPr lang="ru-RU" dirty="0" smtClean="0"/>
              <a:t>повторяют </a:t>
            </a:r>
            <a:r>
              <a:rPr lang="ru-RU" dirty="0"/>
              <a:t>структуру коммуникаций </a:t>
            </a:r>
            <a:r>
              <a:rPr lang="ru-RU" dirty="0" smtClean="0"/>
              <a:t>внутри данных организаций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64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Микросервисы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799" y="1556792"/>
            <a:ext cx="8532813" cy="2952328"/>
          </a:xfrm>
        </p:spPr>
        <p:txBody>
          <a:bodyPr/>
          <a:lstStyle/>
          <a:p>
            <a:pPr marL="457200" indent="-457200">
              <a:buNone/>
            </a:pPr>
            <a:r>
              <a:rPr lang="ru-RU" b="1" dirty="0" smtClean="0"/>
              <a:t>Правила построяния:</a:t>
            </a:r>
            <a:endParaRPr lang="ru-RU" b="1" dirty="0"/>
          </a:p>
          <a:p>
            <a:r>
              <a:rPr lang="ru-RU" dirty="0"/>
              <a:t>Фокусируется на выполнении </a:t>
            </a:r>
            <a:r>
              <a:rPr lang="ru-RU" dirty="0" smtClean="0"/>
              <a:t>только </a:t>
            </a:r>
            <a:r>
              <a:rPr lang="ru-RU" u="sng" dirty="0" smtClean="0"/>
              <a:t>одной</a:t>
            </a:r>
            <a:r>
              <a:rPr lang="ru-RU" dirty="0" smtClean="0"/>
              <a:t> задачи</a:t>
            </a:r>
          </a:p>
          <a:p>
            <a:r>
              <a:rPr lang="ru-RU" dirty="0" smtClean="0"/>
              <a:t>Технологическая свобода</a:t>
            </a:r>
          </a:p>
          <a:p>
            <a:r>
              <a:rPr lang="ru-RU" dirty="0" smtClean="0"/>
              <a:t>Относительно </a:t>
            </a:r>
            <a:r>
              <a:rPr lang="ru-RU" dirty="0"/>
              <a:t>небольшое количество </a:t>
            </a:r>
            <a:r>
              <a:rPr lang="ru-RU" dirty="0" smtClean="0"/>
              <a:t>кода</a:t>
            </a:r>
          </a:p>
          <a:p>
            <a:r>
              <a:rPr lang="ru-RU" dirty="0"/>
              <a:t>Легко </a:t>
            </a:r>
            <a:r>
              <a:rPr lang="ru-RU" dirty="0" smtClean="0"/>
              <a:t>заменить</a:t>
            </a:r>
          </a:p>
          <a:p>
            <a:r>
              <a:rPr lang="ru-RU" dirty="0" smtClean="0"/>
              <a:t>Слабая </a:t>
            </a:r>
            <a:r>
              <a:rPr lang="ru-RU" dirty="0"/>
              <a:t>связность между </a:t>
            </a:r>
            <a:r>
              <a:rPr lang="ru-RU" dirty="0" err="1" smtClean="0"/>
              <a:t>микросервисами</a:t>
            </a:r>
            <a:endParaRPr lang="ru-RU" dirty="0"/>
          </a:p>
          <a:p>
            <a:r>
              <a:rPr lang="ru-RU" dirty="0" smtClean="0"/>
              <a:t>Децентрализованное управление данными</a:t>
            </a:r>
            <a:endParaRPr lang="ru-RU" dirty="0"/>
          </a:p>
          <a:p>
            <a:r>
              <a:rPr lang="ru-RU" dirty="0"/>
              <a:t>Обладает собственными: </a:t>
            </a:r>
            <a:r>
              <a:rPr lang="ru-RU" dirty="0" err="1"/>
              <a:t>репозиторием</a:t>
            </a:r>
            <a:r>
              <a:rPr lang="ru-RU" dirty="0"/>
              <a:t>, процессами сборки и развертывания</a:t>
            </a:r>
          </a:p>
          <a:p>
            <a:endParaRPr lang="ru-RU" dirty="0" smtClean="0"/>
          </a:p>
          <a:p>
            <a:endParaRPr lang="ru-RU" dirty="0" smtClean="0"/>
          </a:p>
          <a:p>
            <a:pPr marL="457200" indent="-45720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660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</a:t>
            </a:r>
            <a:r>
              <a:rPr lang="ru-RU" dirty="0"/>
              <a:t>-</a:t>
            </a:r>
            <a:r>
              <a:rPr lang="en-US" dirty="0"/>
              <a:t>Driven Design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764704"/>
            <a:ext cx="8532813" cy="3600400"/>
          </a:xfrm>
        </p:spPr>
        <p:txBody>
          <a:bodyPr/>
          <a:lstStyle/>
          <a:p>
            <a:pPr marL="0" indent="0">
              <a:buNone/>
            </a:pPr>
            <a:r>
              <a:rPr lang="ru-RU" b="1" dirty="0" smtClean="0"/>
              <a:t>Предметно-ориентированное проектирование</a:t>
            </a:r>
            <a:r>
              <a:rPr lang="ru-RU" dirty="0" smtClean="0"/>
              <a:t> </a:t>
            </a:r>
            <a:r>
              <a:rPr lang="en-US" dirty="0" smtClean="0"/>
              <a:t>–</a:t>
            </a:r>
            <a:r>
              <a:rPr lang="ru-RU" dirty="0" smtClean="0"/>
              <a:t> </a:t>
            </a:r>
            <a:r>
              <a:rPr lang="ru-RU" dirty="0"/>
              <a:t>это набор принципов и схем, направленных на создание оптимальных систем объектов. </a:t>
            </a:r>
            <a:r>
              <a:rPr lang="ru-RU" dirty="0" smtClean="0"/>
              <a:t>И сводится </a:t>
            </a:r>
            <a:r>
              <a:rPr lang="ru-RU" dirty="0"/>
              <a:t>к созданию программных абстракций, которые называются моделями предметных областей (</a:t>
            </a:r>
            <a:r>
              <a:rPr lang="en-US" dirty="0"/>
              <a:t>Domain Model</a:t>
            </a:r>
            <a:r>
              <a:rPr lang="ru-RU" dirty="0" smtClean="0"/>
              <a:t>).</a:t>
            </a:r>
            <a:endParaRPr lang="en-US" dirty="0" smtClean="0"/>
          </a:p>
          <a:p>
            <a:endParaRPr lang="ru-RU" dirty="0" smtClean="0"/>
          </a:p>
          <a:p>
            <a:pPr marL="0" indent="0">
              <a:buNone/>
            </a:pPr>
            <a:r>
              <a:rPr lang="ru-RU" b="1" dirty="0" err="1"/>
              <a:t>Domain</a:t>
            </a:r>
            <a:r>
              <a:rPr lang="ru-RU" b="1" dirty="0"/>
              <a:t> </a:t>
            </a:r>
            <a:r>
              <a:rPr lang="ru-RU" b="1" dirty="0" err="1"/>
              <a:t>Model</a:t>
            </a:r>
            <a:r>
              <a:rPr lang="ru-RU" b="1" dirty="0"/>
              <a:t> </a:t>
            </a:r>
            <a:r>
              <a:rPr lang="ru-RU" dirty="0"/>
              <a:t>– это структурированные знания, которые связаны с конкретной проблемой. </a:t>
            </a:r>
            <a:endParaRPr lang="ru-RU" dirty="0" smtClean="0"/>
          </a:p>
          <a:p>
            <a:pPr marL="457200" indent="-45720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sp>
        <p:nvSpPr>
          <p:cNvPr id="5" name="AutoShap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937230" y="3300932"/>
            <a:ext cx="2626657" cy="2016224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Domain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6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5148064" y="3140968"/>
            <a:ext cx="672601" cy="158417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vert="vert270"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0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Domain Model</a:t>
            </a:r>
            <a:endParaRPr lang="de-DE" sz="10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5930313" y="3140968"/>
            <a:ext cx="1089962" cy="1007049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0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Domain Model</a:t>
            </a:r>
            <a:endParaRPr lang="de-DE" sz="10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5148064" y="4869160"/>
            <a:ext cx="2880319" cy="576064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0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Domain Model</a:t>
            </a:r>
            <a:endParaRPr lang="de-DE" sz="10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5930312" y="4293096"/>
            <a:ext cx="2098072" cy="432048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0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Domain Model</a:t>
            </a:r>
            <a:endParaRPr lang="de-DE" sz="10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0" name="AutoShape 5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7164291" y="3140968"/>
            <a:ext cx="864093" cy="1007049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vert="vert270"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0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Domain Model</a:t>
            </a:r>
            <a:endParaRPr lang="de-DE" sz="10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1" name="Стрелка вправо 10"/>
          <p:cNvSpPr/>
          <p:nvPr/>
        </p:nvSpPr>
        <p:spPr bwMode="auto">
          <a:xfrm>
            <a:off x="3923928" y="4005064"/>
            <a:ext cx="864096" cy="576064"/>
          </a:xfrm>
          <a:prstGeom prst="rightArrow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60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Bounded Context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764704"/>
            <a:ext cx="8532813" cy="504056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Bounded Context </a:t>
            </a:r>
            <a:r>
              <a:rPr lang="en-US" dirty="0"/>
              <a:t>–</a:t>
            </a:r>
            <a:r>
              <a:rPr lang="ru-RU" dirty="0"/>
              <a:t> это центральный паттерн в предметно-ориентированном проектировании (</a:t>
            </a:r>
            <a:r>
              <a:rPr lang="en-US" dirty="0"/>
              <a:t>Domain</a:t>
            </a:r>
            <a:r>
              <a:rPr lang="ru-RU" dirty="0"/>
              <a:t>-</a:t>
            </a:r>
            <a:r>
              <a:rPr lang="en-US" dirty="0"/>
              <a:t>Driven Design, DDD</a:t>
            </a:r>
            <a:r>
              <a:rPr lang="ru-RU" dirty="0"/>
              <a:t>). 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	Позволяет </a:t>
            </a:r>
            <a:r>
              <a:rPr lang="ru-RU" dirty="0"/>
              <a:t>четко задать границы для </a:t>
            </a:r>
            <a:r>
              <a:rPr lang="ru-RU" dirty="0" smtClean="0"/>
              <a:t>модели</a:t>
            </a:r>
            <a:r>
              <a:rPr lang="en-US" dirty="0" smtClean="0"/>
              <a:t> </a:t>
            </a:r>
            <a:r>
              <a:rPr lang="ru-RU" dirty="0" smtClean="0"/>
              <a:t>предметной области </a:t>
            </a:r>
            <a:r>
              <a:rPr lang="ru-RU" dirty="0"/>
              <a:t>и не допустить какого-либо на нее влияния </a:t>
            </a:r>
            <a:r>
              <a:rPr lang="ru-RU" dirty="0" smtClean="0"/>
              <a:t>из </a:t>
            </a:r>
            <a:r>
              <a:rPr lang="ru-RU" dirty="0"/>
              <a:t>внешнего мира</a:t>
            </a:r>
            <a:r>
              <a:rPr lang="ru-RU" dirty="0" smtClean="0"/>
              <a:t>.</a:t>
            </a:r>
            <a:endParaRPr lang="en-US" dirty="0"/>
          </a:p>
          <a:p>
            <a:endParaRPr lang="ru-RU" dirty="0" smtClean="0"/>
          </a:p>
          <a:p>
            <a:pPr marL="0" indent="0">
              <a:buNone/>
            </a:pPr>
            <a:r>
              <a:rPr lang="ru-RU" dirty="0"/>
              <a:t>Это </a:t>
            </a:r>
            <a:r>
              <a:rPr lang="ru-RU" dirty="0" smtClean="0"/>
              <a:t>позволяет:</a:t>
            </a:r>
            <a:endParaRPr lang="ru-RU" dirty="0"/>
          </a:p>
          <a:p>
            <a:pPr lvl="1"/>
            <a:r>
              <a:rPr lang="ru-RU" dirty="0" smtClean="0"/>
              <a:t>Моделировать </a:t>
            </a:r>
            <a:r>
              <a:rPr lang="ru-RU" dirty="0"/>
              <a:t>различные аспекты проблемы не контактируя с другими частями бизнеса.</a:t>
            </a:r>
          </a:p>
          <a:p>
            <a:pPr lvl="1"/>
            <a:r>
              <a:rPr lang="ru-RU" dirty="0" smtClean="0"/>
              <a:t>Использовать терминологию с единственным, четким определением,</a:t>
            </a:r>
            <a:r>
              <a:rPr lang="en-US" dirty="0" smtClean="0"/>
              <a:t> </a:t>
            </a:r>
            <a:r>
              <a:rPr lang="ru-RU" dirty="0" smtClean="0"/>
              <a:t>которое точно описывает </a:t>
            </a:r>
            <a:r>
              <a:rPr lang="ru-RU" dirty="0"/>
              <a:t>конкретную проблему. </a:t>
            </a:r>
          </a:p>
          <a:p>
            <a:endParaRPr lang="ru-RU" dirty="0" smtClean="0"/>
          </a:p>
          <a:p>
            <a:pPr marL="457200" indent="-45720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sp>
        <p:nvSpPr>
          <p:cNvPr id="5" name="Стрелка вправо 4"/>
          <p:cNvSpPr/>
          <p:nvPr/>
        </p:nvSpPr>
        <p:spPr bwMode="auto">
          <a:xfrm>
            <a:off x="539552" y="1700808"/>
            <a:ext cx="432048" cy="288032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60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Bounded Context</a:t>
            </a:r>
            <a:r>
              <a:rPr lang="ru-RU" dirty="0" smtClean="0"/>
              <a:t> в </a:t>
            </a:r>
            <a:r>
              <a:rPr lang="ru-RU" dirty="0" err="1" smtClean="0"/>
              <a:t>Микросервисах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764704"/>
            <a:ext cx="8532813" cy="2520280"/>
          </a:xfrm>
        </p:spPr>
        <p:txBody>
          <a:bodyPr/>
          <a:lstStyle/>
          <a:p>
            <a:pPr marL="457200" indent="-457200">
              <a:buNone/>
            </a:pPr>
            <a:r>
              <a:rPr lang="ru-RU" dirty="0"/>
              <a:t>Применительно к </a:t>
            </a:r>
            <a:r>
              <a:rPr lang="ru-RU" dirty="0" smtClean="0"/>
              <a:t>микросервисной архитектуре, </a:t>
            </a:r>
            <a:r>
              <a:rPr lang="en-US" b="1" dirty="0" smtClean="0"/>
              <a:t>Bounded </a:t>
            </a:r>
            <a:r>
              <a:rPr lang="en-US" b="1" dirty="0"/>
              <a:t>C</a:t>
            </a:r>
            <a:r>
              <a:rPr lang="en-US" b="1" dirty="0" smtClean="0"/>
              <a:t>ontext</a:t>
            </a:r>
            <a:r>
              <a:rPr lang="ru-RU" dirty="0" smtClean="0"/>
              <a:t> подразумевает, что</a:t>
            </a:r>
          </a:p>
          <a:p>
            <a:pPr marL="457200" indent="-457200">
              <a:buNone/>
            </a:pPr>
            <a:r>
              <a:rPr lang="ru-RU" dirty="0" smtClean="0"/>
              <a:t>определенный </a:t>
            </a:r>
            <a:r>
              <a:rPr lang="ru-RU" dirty="0"/>
              <a:t>микросервис ничего не знает об </a:t>
            </a:r>
            <a:r>
              <a:rPr lang="ru-RU" dirty="0" smtClean="0"/>
              <a:t>особенностях реализации окружающих </a:t>
            </a:r>
          </a:p>
          <a:p>
            <a:pPr marL="457200" indent="-457200">
              <a:buNone/>
            </a:pPr>
            <a:r>
              <a:rPr lang="ru-RU" dirty="0" smtClean="0"/>
              <a:t>его микросервисов</a:t>
            </a:r>
            <a:r>
              <a:rPr lang="en-US" dirty="0" smtClean="0"/>
              <a:t> </a:t>
            </a:r>
            <a:r>
              <a:rPr lang="ru-RU" dirty="0" smtClean="0"/>
              <a:t>и имеет одну четко поставленную задачу.</a:t>
            </a:r>
          </a:p>
          <a:p>
            <a:endParaRPr lang="ru-RU" dirty="0" smtClean="0"/>
          </a:p>
          <a:p>
            <a:pPr marL="457200" indent="-457200">
              <a:buNone/>
            </a:pPr>
            <a:endParaRPr lang="ru-RU" dirty="0" smtClean="0"/>
          </a:p>
          <a:p>
            <a:pPr marL="457200" indent="-457200">
              <a:buNone/>
            </a:pPr>
            <a:r>
              <a:rPr lang="ru-RU" b="1" dirty="0">
                <a:solidFill>
                  <a:schemeClr val="tx2"/>
                </a:solidFill>
              </a:rPr>
              <a:t>! Каждый  </a:t>
            </a:r>
            <a:r>
              <a:rPr lang="ru-RU" b="1" dirty="0" smtClean="0">
                <a:solidFill>
                  <a:schemeClr val="tx2"/>
                </a:solidFill>
              </a:rPr>
              <a:t>микросервис </a:t>
            </a:r>
            <a:r>
              <a:rPr lang="ru-RU" b="1" dirty="0">
                <a:solidFill>
                  <a:schemeClr val="tx2"/>
                </a:solidFill>
              </a:rPr>
              <a:t>должен иметь </a:t>
            </a:r>
            <a:r>
              <a:rPr lang="en-US" b="1" dirty="0" smtClean="0">
                <a:solidFill>
                  <a:schemeClr val="tx2"/>
                </a:solidFill>
              </a:rPr>
              <a:t>B</a:t>
            </a:r>
            <a:r>
              <a:rPr lang="ru-RU" b="1" dirty="0" err="1" smtClean="0">
                <a:solidFill>
                  <a:schemeClr val="tx2"/>
                </a:solidFill>
              </a:rPr>
              <a:t>ounded</a:t>
            </a:r>
            <a:r>
              <a:rPr lang="ru-RU" b="1" dirty="0" smtClean="0">
                <a:solidFill>
                  <a:schemeClr val="tx2"/>
                </a:solidFill>
              </a:rPr>
              <a:t> </a:t>
            </a:r>
            <a:r>
              <a:rPr lang="en-US" b="1" dirty="0" smtClean="0">
                <a:solidFill>
                  <a:schemeClr val="tx2"/>
                </a:solidFill>
              </a:rPr>
              <a:t>C</a:t>
            </a:r>
            <a:r>
              <a:rPr lang="ru-RU" b="1" dirty="0" smtClean="0">
                <a:solidFill>
                  <a:schemeClr val="tx2"/>
                </a:solidFill>
              </a:rPr>
              <a:t>ontext</a:t>
            </a:r>
            <a:endParaRPr lang="ru-RU" b="1" dirty="0">
              <a:solidFill>
                <a:schemeClr val="tx2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5" name="Rectangle 4"/>
          <p:cNvSpPr/>
          <p:nvPr/>
        </p:nvSpPr>
        <p:spPr>
          <a:xfrm>
            <a:off x="179512" y="2931041"/>
            <a:ext cx="82996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ru-RU" b="1" dirty="0">
                <a:solidFill>
                  <a:schemeClr val="tx2"/>
                </a:solidFill>
              </a:rPr>
              <a:t>!Микросервисы придерживаются  подхода Shared Nothing и </a:t>
            </a:r>
            <a:r>
              <a:rPr lang="ru-RU" b="1" dirty="0" smtClean="0">
                <a:solidFill>
                  <a:schemeClr val="tx2"/>
                </a:solidFill>
              </a:rPr>
              <a:t>приветствуют избыточность кода</a:t>
            </a:r>
            <a:endParaRPr lang="ru-RU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60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Context</a:t>
            </a:r>
            <a:r>
              <a:rPr lang="ru-RU" dirty="0"/>
              <a:t> в </a:t>
            </a:r>
            <a:r>
              <a:rPr lang="ru-RU" dirty="0" err="1" smtClean="0"/>
              <a:t>Микросервисах</a:t>
            </a:r>
            <a:r>
              <a:rPr lang="ru-RU" dirty="0" smtClean="0"/>
              <a:t>: Пример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764704"/>
            <a:ext cx="8532813" cy="4752528"/>
          </a:xfrm>
        </p:spPr>
        <p:txBody>
          <a:bodyPr/>
          <a:lstStyle/>
          <a:p>
            <a:endParaRPr lang="ru-RU" dirty="0" smtClean="0"/>
          </a:p>
          <a:p>
            <a:endParaRPr lang="ru-RU" dirty="0" smtClean="0"/>
          </a:p>
          <a:p>
            <a:pPr marL="457200" indent="-457200">
              <a:buNone/>
            </a:pPr>
            <a:endParaRPr lang="ru-RU" dirty="0" smtClean="0"/>
          </a:p>
          <a:p>
            <a:pPr marL="457200" indent="-457200">
              <a:buNone/>
            </a:pPr>
            <a:endParaRPr lang="en-US" dirty="0" smtClean="0"/>
          </a:p>
          <a:p>
            <a:pPr marL="457200" indent="-4572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sp>
        <p:nvSpPr>
          <p:cNvPr id="5" name="AutoShap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479938" y="1232756"/>
            <a:ext cx="2448272" cy="2952328"/>
          </a:xfrm>
          <a:prstGeom prst="rect">
            <a:avLst/>
          </a:prstGeom>
          <a:noFill/>
          <a:ln w="28575" algn="ctr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6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3288250" y="1232756"/>
            <a:ext cx="2511896" cy="2952328"/>
          </a:xfrm>
          <a:prstGeom prst="rect">
            <a:avLst/>
          </a:prstGeom>
          <a:noFill/>
          <a:ln w="28575" algn="ctr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6156176" y="1232756"/>
            <a:ext cx="2628800" cy="2952328"/>
          </a:xfrm>
          <a:prstGeom prst="rect">
            <a:avLst/>
          </a:prstGeom>
          <a:noFill/>
          <a:ln w="28575" algn="ctr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6300192" y="1360642"/>
            <a:ext cx="2304256" cy="288032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>
                <a:latin typeface="TeleGrotesk Headline" pitchFamily="2" charset="0"/>
                <a:ea typeface="MS PGothic" charset="0"/>
                <a:cs typeface="Times New Roman" pitchFamily="18" charset="0"/>
              </a:rPr>
              <a:t>Component </a:t>
            </a:r>
            <a:r>
              <a:rPr lang="en-US" sz="1600" dirty="0" smtClean="0">
                <a:latin typeface="TeleGrotesk Headline" pitchFamily="2" charset="0"/>
                <a:ea typeface="MS PGothic" charset="0"/>
                <a:cs typeface="Times New Roman" pitchFamily="18" charset="0"/>
              </a:rPr>
              <a:t>Billing</a:t>
            </a:r>
            <a:endParaRPr lang="de-DE" sz="1600" dirty="0"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3504274" y="1376772"/>
            <a:ext cx="2088232" cy="288032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>
                <a:latin typeface="TeleGrotesk Headline" pitchFamily="2" charset="0"/>
                <a:ea typeface="MS PGothic" charset="0"/>
                <a:cs typeface="Times New Roman" pitchFamily="18" charset="0"/>
              </a:rPr>
              <a:t>Component </a:t>
            </a:r>
            <a:r>
              <a:rPr lang="en-US" sz="1600" dirty="0" smtClean="0">
                <a:latin typeface="TeleGrotesk Headline" pitchFamily="2" charset="0"/>
                <a:ea typeface="MS PGothic" charset="0"/>
                <a:cs typeface="Times New Roman" pitchFamily="18" charset="0"/>
              </a:rPr>
              <a:t>Delivery</a:t>
            </a:r>
            <a:endParaRPr lang="de-DE" sz="1600" dirty="0"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0" name="AutoShape 5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623954" y="1376772"/>
            <a:ext cx="2160240" cy="288032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 smtClean="0">
                <a:latin typeface="TeleGrotesk Headline" pitchFamily="2" charset="0"/>
                <a:ea typeface="MS PGothic" charset="0"/>
                <a:cs typeface="Times New Roman" pitchFamily="18" charset="0"/>
              </a:rPr>
              <a:t>Component Order</a:t>
            </a:r>
            <a:endParaRPr lang="de-DE" sz="1600" dirty="0"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1" name="AutoShape 5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767970" y="2024844"/>
            <a:ext cx="1152128" cy="559318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Customer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2" name="AutoShape 5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3648290" y="2024844"/>
            <a:ext cx="1152128" cy="559318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Customer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6444208" y="2024844"/>
            <a:ext cx="1152128" cy="559318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Customer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grpSp>
        <p:nvGrpSpPr>
          <p:cNvPr id="23" name="Группа 22"/>
          <p:cNvGrpSpPr/>
          <p:nvPr/>
        </p:nvGrpSpPr>
        <p:grpSpPr>
          <a:xfrm>
            <a:off x="1344034" y="2584162"/>
            <a:ext cx="1368152" cy="520802"/>
            <a:chOff x="1331640" y="2332134"/>
            <a:chExt cx="1368152" cy="520802"/>
          </a:xfrm>
        </p:grpSpPr>
        <p:cxnSp>
          <p:nvCxnSpPr>
            <p:cNvPr id="17" name="Прямая соединительная линия 16"/>
            <p:cNvCxnSpPr>
              <a:stCxn id="11" idx="2"/>
            </p:cNvCxnSpPr>
            <p:nvPr/>
          </p:nvCxnSpPr>
          <p:spPr bwMode="auto">
            <a:xfrm>
              <a:off x="1331640" y="2332134"/>
              <a:ext cx="6197" cy="362805"/>
            </a:xfrm>
            <a:prstGeom prst="line">
              <a:avLst/>
            </a:prstGeom>
            <a:solidFill>
              <a:schemeClr val="bg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Прямая соединительная линия 17"/>
            <p:cNvCxnSpPr/>
            <p:nvPr/>
          </p:nvCxnSpPr>
          <p:spPr bwMode="auto">
            <a:xfrm>
              <a:off x="1331640" y="2708920"/>
              <a:ext cx="288032" cy="0"/>
            </a:xfrm>
            <a:prstGeom prst="line">
              <a:avLst/>
            </a:prstGeom>
            <a:solidFill>
              <a:schemeClr val="bg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AutoShape 5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gray">
            <a:xfrm>
              <a:off x="1619672" y="2564904"/>
              <a:ext cx="1080120" cy="288032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2000" tIns="72000" rIns="72000" bIns="72000" anchor="ctr"/>
            <a:lstStyle/>
            <a:p>
              <a:pPr algn="ctr" defTabSz="914400">
                <a:lnSpc>
                  <a:spcPct val="90000"/>
                </a:lnSpc>
                <a:spcBef>
                  <a:spcPts val="400"/>
                </a:spcBef>
                <a:buSzPct val="75000"/>
              </a:pPr>
              <a:r>
                <a:rPr lang="en-US" sz="1600" dirty="0" smtClean="0">
                  <a:latin typeface="TeleGrotesk Headline" pitchFamily="2" charset="0"/>
                  <a:ea typeface="MS PGothic" charset="0"/>
                  <a:cs typeface="Times New Roman" pitchFamily="18" charset="0"/>
                </a:rPr>
                <a:t>ID</a:t>
              </a:r>
              <a:endParaRPr lang="de-DE" sz="1600" dirty="0">
                <a:latin typeface="TeleGrotesk Headline" pitchFamily="2" charset="0"/>
                <a:ea typeface="MS PGothic" charset="0"/>
                <a:cs typeface="Times New Roman" pitchFamily="18" charset="0"/>
              </a:endParaRPr>
            </a:p>
          </p:txBody>
        </p:sp>
      </p:grpSp>
      <p:grpSp>
        <p:nvGrpSpPr>
          <p:cNvPr id="24" name="Группа 23"/>
          <p:cNvGrpSpPr/>
          <p:nvPr/>
        </p:nvGrpSpPr>
        <p:grpSpPr>
          <a:xfrm>
            <a:off x="4209288" y="2592546"/>
            <a:ext cx="1368152" cy="520802"/>
            <a:chOff x="1331640" y="2332134"/>
            <a:chExt cx="1368152" cy="520802"/>
          </a:xfrm>
        </p:grpSpPr>
        <p:cxnSp>
          <p:nvCxnSpPr>
            <p:cNvPr id="25" name="Прямая соединительная линия 24"/>
            <p:cNvCxnSpPr/>
            <p:nvPr/>
          </p:nvCxnSpPr>
          <p:spPr bwMode="auto">
            <a:xfrm>
              <a:off x="1331640" y="2332134"/>
              <a:ext cx="0" cy="376786"/>
            </a:xfrm>
            <a:prstGeom prst="line">
              <a:avLst/>
            </a:prstGeom>
            <a:solidFill>
              <a:schemeClr val="bg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Прямая соединительная линия 25"/>
            <p:cNvCxnSpPr/>
            <p:nvPr/>
          </p:nvCxnSpPr>
          <p:spPr bwMode="auto">
            <a:xfrm>
              <a:off x="1331640" y="2708920"/>
              <a:ext cx="288032" cy="0"/>
            </a:xfrm>
            <a:prstGeom prst="line">
              <a:avLst/>
            </a:prstGeom>
            <a:solidFill>
              <a:schemeClr val="bg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AutoShape 5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gray">
            <a:xfrm>
              <a:off x="1619672" y="2564904"/>
              <a:ext cx="1080120" cy="288032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2000" tIns="72000" rIns="72000" bIns="72000" anchor="ctr"/>
            <a:lstStyle/>
            <a:p>
              <a:pPr algn="ctr" defTabSz="914400">
                <a:lnSpc>
                  <a:spcPct val="90000"/>
                </a:lnSpc>
                <a:spcBef>
                  <a:spcPts val="400"/>
                </a:spcBef>
                <a:buSzPct val="75000"/>
              </a:pPr>
              <a:r>
                <a:rPr lang="en-US" sz="1600" dirty="0" smtClean="0">
                  <a:latin typeface="TeleGrotesk Headline" pitchFamily="2" charset="0"/>
                  <a:ea typeface="MS PGothic" charset="0"/>
                  <a:cs typeface="Times New Roman" pitchFamily="18" charset="0"/>
                </a:rPr>
                <a:t>Address</a:t>
              </a:r>
              <a:endParaRPr lang="de-DE" sz="1600" dirty="0">
                <a:latin typeface="TeleGrotesk Headline" pitchFamily="2" charset="0"/>
                <a:ea typeface="MS PGothic" charset="0"/>
                <a:cs typeface="Times New Roman" pitchFamily="18" charset="0"/>
              </a:endParaRPr>
            </a:p>
          </p:txBody>
        </p:sp>
      </p:grpSp>
      <p:grpSp>
        <p:nvGrpSpPr>
          <p:cNvPr id="28" name="Группа 27"/>
          <p:cNvGrpSpPr/>
          <p:nvPr/>
        </p:nvGrpSpPr>
        <p:grpSpPr>
          <a:xfrm>
            <a:off x="7020272" y="2600930"/>
            <a:ext cx="1368152" cy="900078"/>
            <a:chOff x="1331640" y="2332134"/>
            <a:chExt cx="1368152" cy="900078"/>
          </a:xfrm>
        </p:grpSpPr>
        <p:cxnSp>
          <p:nvCxnSpPr>
            <p:cNvPr id="29" name="Прямая соединительная линия 28"/>
            <p:cNvCxnSpPr/>
            <p:nvPr/>
          </p:nvCxnSpPr>
          <p:spPr bwMode="auto">
            <a:xfrm>
              <a:off x="1331640" y="2332134"/>
              <a:ext cx="0" cy="376786"/>
            </a:xfrm>
            <a:prstGeom prst="line">
              <a:avLst/>
            </a:prstGeom>
            <a:solidFill>
              <a:schemeClr val="bg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Прямая соединительная линия 29"/>
            <p:cNvCxnSpPr/>
            <p:nvPr/>
          </p:nvCxnSpPr>
          <p:spPr bwMode="auto">
            <a:xfrm>
              <a:off x="1331640" y="2708920"/>
              <a:ext cx="288032" cy="0"/>
            </a:xfrm>
            <a:prstGeom prst="line">
              <a:avLst/>
            </a:prstGeom>
            <a:solidFill>
              <a:schemeClr val="bg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AutoShape 5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gray">
            <a:xfrm>
              <a:off x="1619672" y="2564904"/>
              <a:ext cx="1080120" cy="667308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2000" tIns="72000" rIns="72000" bIns="72000" anchor="ctr"/>
            <a:lstStyle/>
            <a:p>
              <a:pPr algn="ctr" defTabSz="914400">
                <a:lnSpc>
                  <a:spcPct val="90000"/>
                </a:lnSpc>
                <a:spcBef>
                  <a:spcPts val="400"/>
                </a:spcBef>
                <a:buSzPct val="75000"/>
              </a:pPr>
              <a:r>
                <a:rPr lang="en-US" sz="1600" dirty="0" smtClean="0">
                  <a:latin typeface="TeleGrotesk Headline" pitchFamily="2" charset="0"/>
                  <a:ea typeface="MS PGothic" charset="0"/>
                  <a:cs typeface="Times New Roman" pitchFamily="18" charset="0"/>
                </a:rPr>
                <a:t>Payment </a:t>
              </a:r>
            </a:p>
            <a:p>
              <a:pPr algn="ctr" defTabSz="914400">
                <a:lnSpc>
                  <a:spcPct val="90000"/>
                </a:lnSpc>
                <a:spcBef>
                  <a:spcPts val="400"/>
                </a:spcBef>
                <a:buSzPct val="75000"/>
              </a:pPr>
              <a:r>
                <a:rPr lang="en-US" sz="1600" dirty="0" smtClean="0">
                  <a:latin typeface="TeleGrotesk Headline" pitchFamily="2" charset="0"/>
                  <a:ea typeface="MS PGothic" charset="0"/>
                  <a:cs typeface="Times New Roman" pitchFamily="18" charset="0"/>
                </a:rPr>
                <a:t>Type</a:t>
              </a:r>
              <a:endParaRPr lang="de-DE" sz="1600" dirty="0">
                <a:latin typeface="TeleGrotesk Headline" pitchFamily="2" charset="0"/>
                <a:ea typeface="MS PGothic" charset="0"/>
                <a:cs typeface="Times New Roman" pitchFamily="18" charset="0"/>
              </a:endParaRPr>
            </a:p>
          </p:txBody>
        </p:sp>
      </p:grpSp>
      <p:grpSp>
        <p:nvGrpSpPr>
          <p:cNvPr id="32" name="Группа 31"/>
          <p:cNvGrpSpPr/>
          <p:nvPr/>
        </p:nvGrpSpPr>
        <p:grpSpPr>
          <a:xfrm>
            <a:off x="4192795" y="2967372"/>
            <a:ext cx="1368152" cy="1027074"/>
            <a:chOff x="1315147" y="2332134"/>
            <a:chExt cx="1368152" cy="439270"/>
          </a:xfrm>
        </p:grpSpPr>
        <p:cxnSp>
          <p:nvCxnSpPr>
            <p:cNvPr id="33" name="Прямая соединительная линия 32"/>
            <p:cNvCxnSpPr/>
            <p:nvPr/>
          </p:nvCxnSpPr>
          <p:spPr bwMode="auto">
            <a:xfrm>
              <a:off x="1331640" y="2332134"/>
              <a:ext cx="0" cy="295254"/>
            </a:xfrm>
            <a:prstGeom prst="line">
              <a:avLst/>
            </a:prstGeom>
            <a:solidFill>
              <a:schemeClr val="bg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Прямая соединительная линия 33"/>
            <p:cNvCxnSpPr/>
            <p:nvPr/>
          </p:nvCxnSpPr>
          <p:spPr bwMode="auto">
            <a:xfrm>
              <a:off x="1315147" y="2627388"/>
              <a:ext cx="288032" cy="0"/>
            </a:xfrm>
            <a:prstGeom prst="line">
              <a:avLst/>
            </a:prstGeom>
            <a:solidFill>
              <a:schemeClr val="bg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AutoShape 5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gray">
            <a:xfrm>
              <a:off x="1603179" y="2483372"/>
              <a:ext cx="1080120" cy="288032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2000" tIns="72000" rIns="72000" bIns="72000" anchor="ctr"/>
            <a:lstStyle/>
            <a:p>
              <a:pPr algn="ctr" defTabSz="914400">
                <a:lnSpc>
                  <a:spcPct val="90000"/>
                </a:lnSpc>
                <a:spcBef>
                  <a:spcPts val="400"/>
                </a:spcBef>
                <a:buSzPct val="75000"/>
              </a:pPr>
              <a:r>
                <a:rPr lang="en-US" sz="1600" dirty="0" smtClean="0">
                  <a:latin typeface="TeleGrotesk Headline" pitchFamily="2" charset="0"/>
                  <a:ea typeface="MS PGothic" charset="0"/>
                  <a:cs typeface="Times New Roman" pitchFamily="18" charset="0"/>
                </a:rPr>
                <a:t>Delivery</a:t>
              </a:r>
            </a:p>
            <a:p>
              <a:pPr algn="ctr" defTabSz="914400">
                <a:lnSpc>
                  <a:spcPct val="90000"/>
                </a:lnSpc>
                <a:spcBef>
                  <a:spcPts val="400"/>
                </a:spcBef>
                <a:buSzPct val="75000"/>
              </a:pPr>
              <a:r>
                <a:rPr lang="en-US" sz="1600" dirty="0" smtClean="0">
                  <a:latin typeface="TeleGrotesk Headline" pitchFamily="2" charset="0"/>
                  <a:ea typeface="MS PGothic" charset="0"/>
                  <a:cs typeface="Times New Roman" pitchFamily="18" charset="0"/>
                </a:rPr>
                <a:t>Type</a:t>
              </a:r>
              <a:endParaRPr lang="de-DE" sz="1600" dirty="0">
                <a:latin typeface="TeleGrotesk Headline" pitchFamily="2" charset="0"/>
                <a:ea typeface="MS PGothic" charset="0"/>
                <a:cs typeface="Times New Roman" pitchFamily="18" charset="0"/>
              </a:endParaRPr>
            </a:p>
          </p:txBody>
        </p:sp>
      </p:grpSp>
      <p:sp>
        <p:nvSpPr>
          <p:cNvPr id="40" name="Скругленный прямоугольник 39"/>
          <p:cNvSpPr/>
          <p:nvPr/>
        </p:nvSpPr>
        <p:spPr bwMode="auto">
          <a:xfrm>
            <a:off x="554331" y="4587474"/>
            <a:ext cx="2289477" cy="58875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220663" indent="-220663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75000"/>
            </a:pPr>
            <a:r>
              <a:rPr lang="en-US" sz="1400" dirty="0"/>
              <a:t>Discounts </a:t>
            </a:r>
            <a:r>
              <a:rPr lang="en-US" sz="1400" dirty="0" smtClean="0"/>
              <a:t>and</a:t>
            </a:r>
            <a:r>
              <a:rPr lang="ru-RU" sz="1400" dirty="0" smtClean="0"/>
              <a:t> </a:t>
            </a:r>
            <a:r>
              <a:rPr lang="en-US" sz="1400" dirty="0" smtClean="0"/>
              <a:t>promotions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42" name="Прямая соединительная линия 41"/>
          <p:cNvCxnSpPr>
            <a:stCxn id="40" idx="0"/>
            <a:endCxn id="5" idx="2"/>
          </p:cNvCxnSpPr>
          <p:nvPr/>
        </p:nvCxnSpPr>
        <p:spPr bwMode="auto">
          <a:xfrm flipV="1">
            <a:off x="1699070" y="4185084"/>
            <a:ext cx="5004" cy="402390"/>
          </a:xfrm>
          <a:prstGeom prst="line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Не равно 42"/>
          <p:cNvSpPr/>
          <p:nvPr/>
        </p:nvSpPr>
        <p:spPr bwMode="auto">
          <a:xfrm>
            <a:off x="2994318" y="2708919"/>
            <a:ext cx="209530" cy="168859"/>
          </a:xfrm>
          <a:prstGeom prst="mathNotEqual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44" name="Не равно 43"/>
          <p:cNvSpPr/>
          <p:nvPr/>
        </p:nvSpPr>
        <p:spPr bwMode="auto">
          <a:xfrm>
            <a:off x="5874638" y="2708920"/>
            <a:ext cx="209530" cy="168859"/>
          </a:xfrm>
          <a:prstGeom prst="mathNotEqual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47" name="Скругленный прямоугольник 46"/>
          <p:cNvSpPr/>
          <p:nvPr/>
        </p:nvSpPr>
        <p:spPr bwMode="auto">
          <a:xfrm>
            <a:off x="3399459" y="4589898"/>
            <a:ext cx="2289477" cy="58875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220663" indent="-220663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75000"/>
            </a:pPr>
            <a:r>
              <a:rPr lang="en-US" sz="1400" dirty="0" smtClean="0"/>
              <a:t>Delivery details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8" name="Скругленный прямоугольник 47"/>
          <p:cNvSpPr/>
          <p:nvPr/>
        </p:nvSpPr>
        <p:spPr bwMode="auto">
          <a:xfrm>
            <a:off x="6325837" y="4581128"/>
            <a:ext cx="2289477" cy="58875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220663" indent="-220663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75000"/>
            </a:pPr>
            <a:r>
              <a:rPr lang="en-US" sz="1400" dirty="0" smtClean="0"/>
              <a:t>Bills and Payment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49" name="Прямая соединительная линия 48"/>
          <p:cNvCxnSpPr>
            <a:stCxn id="47" idx="0"/>
            <a:endCxn id="6" idx="2"/>
          </p:cNvCxnSpPr>
          <p:nvPr/>
        </p:nvCxnSpPr>
        <p:spPr bwMode="auto">
          <a:xfrm flipV="1">
            <a:off x="4544198" y="4185084"/>
            <a:ext cx="0" cy="404814"/>
          </a:xfrm>
          <a:prstGeom prst="line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Прямая соединительная линия 56"/>
          <p:cNvCxnSpPr>
            <a:stCxn id="48" idx="0"/>
            <a:endCxn id="7" idx="2"/>
          </p:cNvCxnSpPr>
          <p:nvPr/>
        </p:nvCxnSpPr>
        <p:spPr bwMode="auto">
          <a:xfrm flipV="1">
            <a:off x="7470576" y="4185084"/>
            <a:ext cx="0" cy="396044"/>
          </a:xfrm>
          <a:prstGeom prst="line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8" name="Группа 37"/>
          <p:cNvGrpSpPr/>
          <p:nvPr/>
        </p:nvGrpSpPr>
        <p:grpSpPr>
          <a:xfrm>
            <a:off x="1362625" y="2954934"/>
            <a:ext cx="1368152" cy="520802"/>
            <a:chOff x="1331640" y="2332134"/>
            <a:chExt cx="1368152" cy="520802"/>
          </a:xfrm>
        </p:grpSpPr>
        <p:cxnSp>
          <p:nvCxnSpPr>
            <p:cNvPr id="39" name="Прямая соединительная линия 38"/>
            <p:cNvCxnSpPr/>
            <p:nvPr/>
          </p:nvCxnSpPr>
          <p:spPr bwMode="auto">
            <a:xfrm>
              <a:off x="1331640" y="2332134"/>
              <a:ext cx="12394" cy="376786"/>
            </a:xfrm>
            <a:prstGeom prst="line">
              <a:avLst/>
            </a:prstGeom>
            <a:solidFill>
              <a:schemeClr val="bg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Прямая соединительная линия 40"/>
            <p:cNvCxnSpPr/>
            <p:nvPr/>
          </p:nvCxnSpPr>
          <p:spPr bwMode="auto">
            <a:xfrm>
              <a:off x="1331640" y="2708920"/>
              <a:ext cx="288032" cy="0"/>
            </a:xfrm>
            <a:prstGeom prst="line">
              <a:avLst/>
            </a:prstGeom>
            <a:solidFill>
              <a:schemeClr val="bg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5" name="AutoShape 5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1619672" y="2564904"/>
              <a:ext cx="1080120" cy="288032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2000" tIns="72000" rIns="72000" bIns="72000" anchor="ctr"/>
            <a:lstStyle/>
            <a:p>
              <a:pPr algn="ctr" defTabSz="914400">
                <a:lnSpc>
                  <a:spcPct val="90000"/>
                </a:lnSpc>
                <a:spcBef>
                  <a:spcPts val="400"/>
                </a:spcBef>
                <a:buSzPct val="75000"/>
              </a:pPr>
              <a:r>
                <a:rPr lang="en-US" sz="1600" dirty="0" smtClean="0">
                  <a:latin typeface="TeleGrotesk Headline" pitchFamily="2" charset="0"/>
                  <a:ea typeface="MS PGothic" charset="0"/>
                  <a:cs typeface="Times New Roman" pitchFamily="18" charset="0"/>
                </a:rPr>
                <a:t>Birthdate</a:t>
              </a:r>
              <a:endParaRPr lang="de-DE" sz="1600" dirty="0">
                <a:latin typeface="TeleGrotesk Headline" pitchFamily="2" charset="0"/>
                <a:ea typeface="MS PGothic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660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Типы масштабируемости приложений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764704"/>
            <a:ext cx="8532813" cy="5184576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Проектируемая система должна быть способна обрабатывать тем большую нагрузку, чем больше ресурсов она получит.</a:t>
            </a:r>
            <a:endParaRPr lang="ru-RU" b="1" dirty="0" smtClean="0"/>
          </a:p>
          <a:p>
            <a:pPr marL="0" lvl="0" indent="0">
              <a:buNone/>
            </a:pPr>
            <a:r>
              <a:rPr lang="ru-RU" b="1" dirty="0" smtClean="0">
                <a:solidFill>
                  <a:schemeClr val="tx2"/>
                </a:solidFill>
              </a:rPr>
              <a:t>! Микросервис должен быть масштабируемым</a:t>
            </a:r>
          </a:p>
          <a:p>
            <a:pPr marL="0" lvl="0" indent="0">
              <a:buNone/>
            </a:pPr>
            <a:endParaRPr lang="ru-RU" dirty="0" smtClean="0"/>
          </a:p>
          <a:p>
            <a:pPr marL="0" lvl="0" indent="0">
              <a:buNone/>
            </a:pPr>
            <a:r>
              <a:rPr lang="ru-RU" b="1" dirty="0" smtClean="0"/>
              <a:t>Типы масштабируемости: </a:t>
            </a:r>
            <a:endParaRPr lang="ru-RU" b="1" dirty="0"/>
          </a:p>
          <a:p>
            <a:pPr lvl="0"/>
            <a:r>
              <a:rPr lang="ru-RU" b="1" dirty="0" smtClean="0"/>
              <a:t>Горизонтальная</a:t>
            </a:r>
            <a:r>
              <a:rPr lang="ru-RU" dirty="0"/>
              <a:t>. Означает, что чем большее количество ресурсов имеется, тем большая нагрузка </a:t>
            </a:r>
            <a:r>
              <a:rPr lang="ru-RU" dirty="0" smtClean="0"/>
              <a:t>снимается, </a:t>
            </a:r>
            <a:r>
              <a:rPr lang="ru-RU" dirty="0"/>
              <a:t>каждым </a:t>
            </a:r>
            <a:r>
              <a:rPr lang="ru-RU" dirty="0" smtClean="0"/>
              <a:t>из них. </a:t>
            </a:r>
            <a:endParaRPr lang="ru-RU" dirty="0"/>
          </a:p>
          <a:p>
            <a:pPr lvl="0"/>
            <a:r>
              <a:rPr lang="ru-RU" b="1" dirty="0"/>
              <a:t>Вертикальная</a:t>
            </a:r>
            <a:r>
              <a:rPr lang="ru-RU" dirty="0"/>
              <a:t>. Означает, что используется более производительный ресурс, способный в одиночку справляться с </a:t>
            </a:r>
            <a:r>
              <a:rPr lang="ru-RU" dirty="0" smtClean="0"/>
              <a:t>заданной нагрузкой.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sp>
        <p:nvSpPr>
          <p:cNvPr id="9" name="AutoShap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4520794" y="3645024"/>
            <a:ext cx="2403884" cy="4956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b="1" dirty="0" smtClean="0">
                <a:latin typeface="TeleGrotesk Headline" pitchFamily="2" charset="0"/>
                <a:ea typeface="MS PGothic" charset="0"/>
                <a:cs typeface="Times New Roman" pitchFamily="18" charset="0"/>
              </a:rPr>
              <a:t>Horizontal scaling</a:t>
            </a:r>
            <a:endParaRPr lang="de-DE" sz="1600" b="1" dirty="0"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 bwMode="auto">
          <a:xfrm>
            <a:off x="1074554" y="4166524"/>
            <a:ext cx="1371524" cy="504056"/>
          </a:xfrm>
          <a:prstGeom prst="roundRect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ele-GroteskNor" pitchFamily="2" charset="0"/>
              </a:rPr>
              <a:t>Microservice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523592" y="3645024"/>
            <a:ext cx="2403884" cy="4956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b="1" dirty="0" smtClean="0">
                <a:latin typeface="TeleGrotesk Headline" pitchFamily="2" charset="0"/>
                <a:ea typeface="MS PGothic" charset="0"/>
                <a:cs typeface="Times New Roman" pitchFamily="18" charset="0"/>
              </a:rPr>
              <a:t>Vertical scaling</a:t>
            </a:r>
            <a:endParaRPr lang="de-DE" sz="1600" b="1" dirty="0"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 bwMode="auto">
          <a:xfrm>
            <a:off x="1331640" y="5387858"/>
            <a:ext cx="888854" cy="288032"/>
          </a:xfrm>
          <a:prstGeom prst="roundRect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ele-GroteskNor" pitchFamily="2" charset="0"/>
              </a:rPr>
              <a:t>Microservice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 bwMode="auto">
          <a:xfrm>
            <a:off x="1252889" y="4811794"/>
            <a:ext cx="1014855" cy="432048"/>
          </a:xfrm>
          <a:prstGeom prst="roundRect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11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ele-GroteskNor" pitchFamily="2" charset="0"/>
              </a:rPr>
              <a:t>Microservice</a:t>
            </a:r>
            <a:endParaRPr kumimoji="0" lang="ru-RU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 bwMode="auto">
          <a:xfrm>
            <a:off x="3635896" y="5387858"/>
            <a:ext cx="920567" cy="291586"/>
          </a:xfrm>
          <a:prstGeom prst="roundRect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ele-GroteskNor" pitchFamily="2" charset="0"/>
              </a:rPr>
              <a:t>Microservice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 bwMode="auto">
          <a:xfrm>
            <a:off x="3635896" y="4739786"/>
            <a:ext cx="971191" cy="291586"/>
          </a:xfrm>
          <a:prstGeom prst="roundRect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ele-GroteskNor" pitchFamily="2" charset="0"/>
              </a:rPr>
              <a:t>Microservice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19" name="Скругленный прямоугольник 18"/>
          <p:cNvSpPr/>
          <p:nvPr/>
        </p:nvSpPr>
        <p:spPr bwMode="auto">
          <a:xfrm>
            <a:off x="4744251" y="4739786"/>
            <a:ext cx="907869" cy="291586"/>
          </a:xfrm>
          <a:prstGeom prst="roundRect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ele-GroteskNor" pitchFamily="2" charset="0"/>
              </a:rPr>
              <a:t>Microservice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22" name="Скругленный прямоугольник 21"/>
          <p:cNvSpPr/>
          <p:nvPr/>
        </p:nvSpPr>
        <p:spPr bwMode="auto">
          <a:xfrm>
            <a:off x="3635896" y="4163722"/>
            <a:ext cx="953645" cy="291586"/>
          </a:xfrm>
          <a:prstGeom prst="roundRect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ele-GroteskNor" pitchFamily="2" charset="0"/>
              </a:rPr>
              <a:t>Microservice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23" name="Скругленный прямоугольник 22"/>
          <p:cNvSpPr/>
          <p:nvPr/>
        </p:nvSpPr>
        <p:spPr bwMode="auto">
          <a:xfrm>
            <a:off x="4716016" y="4163722"/>
            <a:ext cx="964339" cy="291586"/>
          </a:xfrm>
          <a:prstGeom prst="roundRect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ele-GroteskNor" pitchFamily="2" charset="0"/>
              </a:rPr>
              <a:t>Microservice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24" name="Скругленный прямоугольник 23"/>
          <p:cNvSpPr/>
          <p:nvPr/>
        </p:nvSpPr>
        <p:spPr bwMode="auto">
          <a:xfrm>
            <a:off x="5824372" y="4163722"/>
            <a:ext cx="979876" cy="291586"/>
          </a:xfrm>
          <a:prstGeom prst="roundRect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ele-GroteskNor" pitchFamily="2" charset="0"/>
              </a:rPr>
              <a:t>Microservice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sp>
        <p:nvSpPr>
          <p:cNvPr id="25" name="Скругленный прямоугольник 24"/>
          <p:cNvSpPr/>
          <p:nvPr/>
        </p:nvSpPr>
        <p:spPr bwMode="auto">
          <a:xfrm>
            <a:off x="6948264" y="4163722"/>
            <a:ext cx="936104" cy="291586"/>
          </a:xfrm>
          <a:prstGeom prst="roundRect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ele-GroteskNor" pitchFamily="2" charset="0"/>
              </a:rPr>
              <a:t>Microservice</a:t>
            </a:r>
            <a:endParaRPr kumimoji="0" lang="ru-RU" sz="9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ele-GroteskNor" pitchFamily="2" charset="0"/>
            </a:endParaRPr>
          </a:p>
        </p:txBody>
      </p:sp>
      <p:cxnSp>
        <p:nvCxnSpPr>
          <p:cNvPr id="6" name="Прямая со стрелкой 5"/>
          <p:cNvCxnSpPr/>
          <p:nvPr/>
        </p:nvCxnSpPr>
        <p:spPr bwMode="auto">
          <a:xfrm>
            <a:off x="3635896" y="5949280"/>
            <a:ext cx="4392488" cy="0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Прямая со стрелкой 25"/>
          <p:cNvCxnSpPr/>
          <p:nvPr/>
        </p:nvCxnSpPr>
        <p:spPr bwMode="auto">
          <a:xfrm flipV="1">
            <a:off x="683568" y="3802254"/>
            <a:ext cx="0" cy="2056420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33660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Горизонтальное масштабирование - </a:t>
            </a:r>
            <a:r>
              <a:rPr lang="en-US" dirty="0" smtClean="0"/>
              <a:t>Load Balancing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764704"/>
            <a:ext cx="8532813" cy="1728192"/>
          </a:xfrm>
        </p:spPr>
        <p:txBody>
          <a:bodyPr/>
          <a:lstStyle/>
          <a:p>
            <a:pPr marL="457200" indent="-457200">
              <a:buNone/>
            </a:pPr>
            <a:r>
              <a:rPr lang="en-GB" b="1" dirty="0" smtClean="0"/>
              <a:t>L</a:t>
            </a:r>
            <a:r>
              <a:rPr lang="en-US" b="1" dirty="0" err="1"/>
              <a:t>oad</a:t>
            </a:r>
            <a:r>
              <a:rPr lang="en-US" b="1" dirty="0"/>
              <a:t> </a:t>
            </a:r>
            <a:r>
              <a:rPr lang="en-US" b="1" dirty="0" smtClean="0"/>
              <a:t>balancer</a:t>
            </a:r>
            <a:r>
              <a:rPr lang="ru-RU" b="1" dirty="0" smtClean="0"/>
              <a:t> </a:t>
            </a:r>
            <a:r>
              <a:rPr lang="ru-RU" dirty="0" smtClean="0"/>
              <a:t>– это приложение, которое выполняет 2 основные роли</a:t>
            </a:r>
            <a:r>
              <a:rPr lang="ru-RU" b="1" dirty="0" smtClean="0"/>
              <a:t>:</a:t>
            </a:r>
          </a:p>
          <a:p>
            <a:r>
              <a:rPr lang="ru-RU" dirty="0"/>
              <a:t>И</a:t>
            </a:r>
            <a:r>
              <a:rPr lang="ru-RU" dirty="0" smtClean="0"/>
              <a:t>грает </a:t>
            </a:r>
            <a:r>
              <a:rPr lang="ru-RU" dirty="0"/>
              <a:t>роль </a:t>
            </a:r>
            <a:r>
              <a:rPr lang="ru-RU" dirty="0" smtClean="0"/>
              <a:t>фасада</a:t>
            </a:r>
            <a:r>
              <a:rPr lang="en-US" dirty="0" smtClean="0"/>
              <a:t> (service endpoint)</a:t>
            </a:r>
            <a:r>
              <a:rPr lang="ru-RU" dirty="0" smtClean="0"/>
              <a:t>, к</a:t>
            </a:r>
            <a:r>
              <a:rPr lang="en-US" dirty="0" smtClean="0"/>
              <a:t> </a:t>
            </a:r>
            <a:r>
              <a:rPr lang="ru-RU" dirty="0" smtClean="0"/>
              <a:t>которому </a:t>
            </a:r>
            <a:r>
              <a:rPr lang="ru-RU" dirty="0"/>
              <a:t>обращаются сторонние сервисы. </a:t>
            </a:r>
            <a:endParaRPr lang="en-US" dirty="0" smtClean="0"/>
          </a:p>
          <a:p>
            <a:r>
              <a:rPr lang="ru-RU" dirty="0"/>
              <a:t>П</a:t>
            </a:r>
            <a:r>
              <a:rPr lang="ru-RU" dirty="0" smtClean="0"/>
              <a:t>еренаправляет запросы </a:t>
            </a:r>
            <a:r>
              <a:rPr lang="ru-RU" dirty="0"/>
              <a:t>на множественные </a:t>
            </a:r>
            <a:r>
              <a:rPr lang="ru-RU" dirty="0" smtClean="0"/>
              <a:t>экземпляры </a:t>
            </a:r>
            <a:r>
              <a:rPr lang="ru-RU" dirty="0" err="1" smtClean="0"/>
              <a:t>микросервиса</a:t>
            </a:r>
            <a:r>
              <a:rPr lang="ru-RU" dirty="0"/>
              <a:t>, тем самым распределяя </a:t>
            </a:r>
            <a:r>
              <a:rPr lang="ru-RU" dirty="0" smtClean="0"/>
              <a:t>нагрузку</a:t>
            </a:r>
            <a:r>
              <a:rPr lang="en-US" dirty="0" smtClean="0"/>
              <a:t>.</a:t>
            </a:r>
            <a:endParaRPr lang="ru-RU" dirty="0" smtClean="0"/>
          </a:p>
          <a:p>
            <a:pPr marL="457200" indent="-45720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sp>
        <p:nvSpPr>
          <p:cNvPr id="6" name="AutoShap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707904" y="3671688"/>
            <a:ext cx="1458052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Load Balancer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cxnSp>
        <p:nvCxnSpPr>
          <p:cNvPr id="7" name="Прямая со стрелкой 6"/>
          <p:cNvCxnSpPr/>
          <p:nvPr/>
        </p:nvCxnSpPr>
        <p:spPr bwMode="auto">
          <a:xfrm>
            <a:off x="2075706" y="2924944"/>
            <a:ext cx="1632198" cy="792088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8" name="Овал 7"/>
          <p:cNvSpPr/>
          <p:nvPr/>
        </p:nvSpPr>
        <p:spPr bwMode="auto">
          <a:xfrm>
            <a:off x="1147614" y="2492896"/>
            <a:ext cx="928092" cy="864096"/>
          </a:xfrm>
          <a:prstGeom prst="ellipse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Client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9" name="Овал 8"/>
          <p:cNvSpPr/>
          <p:nvPr/>
        </p:nvSpPr>
        <p:spPr bwMode="auto">
          <a:xfrm>
            <a:off x="1147614" y="3566330"/>
            <a:ext cx="928092" cy="864096"/>
          </a:xfrm>
          <a:prstGeom prst="ellipse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Client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0" name="Овал 9"/>
          <p:cNvSpPr/>
          <p:nvPr/>
        </p:nvSpPr>
        <p:spPr bwMode="auto">
          <a:xfrm>
            <a:off x="1147614" y="4653136"/>
            <a:ext cx="928092" cy="864096"/>
          </a:xfrm>
          <a:prstGeom prst="ellipse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Client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13" name="Прямая со стрелкой 12"/>
          <p:cNvCxnSpPr>
            <a:stCxn id="9" idx="6"/>
            <a:endCxn id="6" idx="1"/>
          </p:cNvCxnSpPr>
          <p:nvPr/>
        </p:nvCxnSpPr>
        <p:spPr bwMode="auto">
          <a:xfrm>
            <a:off x="2075706" y="3998378"/>
            <a:ext cx="1632198" cy="20018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8" name="Прямая со стрелкой 17"/>
          <p:cNvCxnSpPr>
            <a:stCxn id="10" idx="6"/>
          </p:cNvCxnSpPr>
          <p:nvPr/>
        </p:nvCxnSpPr>
        <p:spPr bwMode="auto">
          <a:xfrm flipV="1">
            <a:off x="2075706" y="4293096"/>
            <a:ext cx="1632198" cy="792088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1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6588224" y="2578236"/>
            <a:ext cx="1656184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GB" sz="1600" dirty="0" err="1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Microservice</a:t>
            </a:r>
            <a:r>
              <a:rPr lang="en-GB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 A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22" name="AutoShape 5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6586021" y="3651670"/>
            <a:ext cx="1656184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de-DE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Microservice A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23" name="AutoShap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6586021" y="4738476"/>
            <a:ext cx="1656184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de-DE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Microservice A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cxnSp>
        <p:nvCxnSpPr>
          <p:cNvPr id="24" name="Прямая со стрелкой 23"/>
          <p:cNvCxnSpPr/>
          <p:nvPr/>
        </p:nvCxnSpPr>
        <p:spPr bwMode="auto">
          <a:xfrm flipH="1">
            <a:off x="5165956" y="2924944"/>
            <a:ext cx="1420066" cy="792088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7" name="Прямая со стрелкой 26"/>
          <p:cNvCxnSpPr>
            <a:stCxn id="22" idx="1"/>
            <a:endCxn id="6" idx="3"/>
          </p:cNvCxnSpPr>
          <p:nvPr/>
        </p:nvCxnSpPr>
        <p:spPr bwMode="auto">
          <a:xfrm flipH="1">
            <a:off x="5165956" y="3998378"/>
            <a:ext cx="1420065" cy="20018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0" name="Прямая со стрелкой 29"/>
          <p:cNvCxnSpPr>
            <a:stCxn id="23" idx="1"/>
          </p:cNvCxnSpPr>
          <p:nvPr/>
        </p:nvCxnSpPr>
        <p:spPr bwMode="auto">
          <a:xfrm flipH="1" flipV="1">
            <a:off x="5165956" y="4293096"/>
            <a:ext cx="1420065" cy="792088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2159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Горизонтальное масштабирование - </a:t>
            </a:r>
            <a:r>
              <a:rPr lang="en-US" dirty="0" smtClean="0"/>
              <a:t>Service Discovery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764704"/>
            <a:ext cx="8532813" cy="1296144"/>
          </a:xfrm>
        </p:spPr>
        <p:txBody>
          <a:bodyPr/>
          <a:lstStyle/>
          <a:p>
            <a:pPr marL="457200" indent="-457200">
              <a:buNone/>
            </a:pPr>
            <a:r>
              <a:rPr lang="en-US" b="1" dirty="0" smtClean="0"/>
              <a:t>Service Discovery </a:t>
            </a:r>
            <a:r>
              <a:rPr lang="en-US" dirty="0" smtClean="0"/>
              <a:t>– </a:t>
            </a:r>
            <a:r>
              <a:rPr lang="ru-RU" dirty="0" smtClean="0"/>
              <a:t>это инфраструктурный паттерн, направленный на обеспечение </a:t>
            </a:r>
          </a:p>
          <a:p>
            <a:pPr marL="457200" indent="-457200">
              <a:buNone/>
            </a:pPr>
            <a:r>
              <a:rPr lang="ru-RU" dirty="0" smtClean="0"/>
              <a:t>целостности связей между приложениями и сервисами. Создает единую точку доступа </a:t>
            </a:r>
          </a:p>
          <a:p>
            <a:pPr marL="457200" indent="-457200">
              <a:buNone/>
            </a:pPr>
            <a:r>
              <a:rPr lang="ru-RU" dirty="0" smtClean="0"/>
              <a:t>к сервисам.</a:t>
            </a:r>
          </a:p>
          <a:p>
            <a:endParaRPr lang="ru-RU" dirty="0" smtClean="0"/>
          </a:p>
          <a:p>
            <a:endParaRPr lang="ru-RU" dirty="0" smtClean="0"/>
          </a:p>
          <a:p>
            <a:pPr marL="457200" indent="-45720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sp>
        <p:nvSpPr>
          <p:cNvPr id="5" name="AutoShap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987824" y="4143898"/>
            <a:ext cx="1458052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Service </a:t>
            </a:r>
          </a:p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Registry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8" name="Овал 7"/>
          <p:cNvSpPr/>
          <p:nvPr/>
        </p:nvSpPr>
        <p:spPr bwMode="auto">
          <a:xfrm>
            <a:off x="558608" y="2348880"/>
            <a:ext cx="928092" cy="864096"/>
          </a:xfrm>
          <a:prstGeom prst="ellipse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Client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2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6888635" y="2971627"/>
            <a:ext cx="1656184" cy="791474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de-DE" sz="1600" dirty="0" err="1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Microservice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cxnSp>
        <p:nvCxnSpPr>
          <p:cNvPr id="15" name="Прямая со стрелкой 14"/>
          <p:cNvCxnSpPr>
            <a:stCxn id="73" idx="1"/>
          </p:cNvCxnSpPr>
          <p:nvPr/>
        </p:nvCxnSpPr>
        <p:spPr bwMode="auto">
          <a:xfrm flipH="1">
            <a:off x="4445876" y="3560409"/>
            <a:ext cx="1710300" cy="690372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none"/>
            <a:tailEnd type="arrow"/>
          </a:ln>
          <a:effectLst/>
        </p:spPr>
      </p:cxnSp>
      <p:cxnSp>
        <p:nvCxnSpPr>
          <p:cNvPr id="16" name="Прямая со стрелкой 15"/>
          <p:cNvCxnSpPr>
            <a:stCxn id="76" idx="1"/>
            <a:endCxn id="5" idx="3"/>
          </p:cNvCxnSpPr>
          <p:nvPr/>
        </p:nvCxnSpPr>
        <p:spPr bwMode="auto">
          <a:xfrm flipH="1" flipV="1">
            <a:off x="4445876" y="4490606"/>
            <a:ext cx="1710300" cy="725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none"/>
            <a:tailEnd type="arrow"/>
          </a:ln>
          <a:effectLst/>
        </p:spPr>
      </p:cxnSp>
      <p:cxnSp>
        <p:nvCxnSpPr>
          <p:cNvPr id="17" name="Прямая со стрелкой 16"/>
          <p:cNvCxnSpPr>
            <a:stCxn id="79" idx="1"/>
          </p:cNvCxnSpPr>
          <p:nvPr/>
        </p:nvCxnSpPr>
        <p:spPr bwMode="auto">
          <a:xfrm flipH="1" flipV="1">
            <a:off x="4445876" y="4745374"/>
            <a:ext cx="1710300" cy="645040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none"/>
            <a:tailEnd type="arrow"/>
          </a:ln>
          <a:effectLst/>
        </p:spPr>
      </p:cxnSp>
      <p:sp>
        <p:nvSpPr>
          <p:cNvPr id="30" name="AutoShape 5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2987824" y="2434220"/>
            <a:ext cx="1458052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Load Balancer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cxnSp>
        <p:nvCxnSpPr>
          <p:cNvPr id="37" name="Прямая со стрелкой 36"/>
          <p:cNvCxnSpPr/>
          <p:nvPr/>
        </p:nvCxnSpPr>
        <p:spPr bwMode="auto">
          <a:xfrm flipV="1">
            <a:off x="3419872" y="3127636"/>
            <a:ext cx="0" cy="1016262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cxnSp>
        <p:nvCxnSpPr>
          <p:cNvPr id="40" name="Прямая со стрелкой 39"/>
          <p:cNvCxnSpPr/>
          <p:nvPr/>
        </p:nvCxnSpPr>
        <p:spPr bwMode="auto">
          <a:xfrm flipV="1">
            <a:off x="3923928" y="3127636"/>
            <a:ext cx="0" cy="1016262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none"/>
            <a:tailEnd type="arrow"/>
          </a:ln>
          <a:effectLst/>
        </p:spPr>
      </p:cxnSp>
      <p:sp>
        <p:nvSpPr>
          <p:cNvPr id="44" name="AutoShap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697202" y="2479430"/>
            <a:ext cx="1080120" cy="2880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>
                <a:latin typeface="TeleGrotesk Headline" pitchFamily="2" charset="0"/>
                <a:ea typeface="MS PGothic" charset="0"/>
                <a:cs typeface="Times New Roman" pitchFamily="18" charset="0"/>
              </a:rPr>
              <a:t>r</a:t>
            </a:r>
            <a:r>
              <a:rPr lang="en-US" sz="1600" dirty="0" smtClean="0">
                <a:latin typeface="TeleGrotesk Headline" pitchFamily="2" charset="0"/>
                <a:ea typeface="MS PGothic" charset="0"/>
                <a:cs typeface="Times New Roman" pitchFamily="18" charset="0"/>
              </a:rPr>
              <a:t>equest</a:t>
            </a:r>
            <a:endParaRPr lang="de-DE" sz="1600" dirty="0"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cxnSp>
        <p:nvCxnSpPr>
          <p:cNvPr id="48" name="Прямая со стрелкой 47"/>
          <p:cNvCxnSpPr>
            <a:stCxn id="8" idx="6"/>
            <a:endCxn id="30" idx="1"/>
          </p:cNvCxnSpPr>
          <p:nvPr/>
        </p:nvCxnSpPr>
        <p:spPr bwMode="auto">
          <a:xfrm>
            <a:off x="1486700" y="2780928"/>
            <a:ext cx="1501124" cy="0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60" name="AutoShape 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1697202" y="2780928"/>
            <a:ext cx="1080120" cy="2880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>
                <a:latin typeface="TeleGrotesk Headline" pitchFamily="2" charset="0"/>
                <a:ea typeface="MS PGothic" charset="0"/>
                <a:cs typeface="Times New Roman" pitchFamily="18" charset="0"/>
              </a:rPr>
              <a:t>r</a:t>
            </a:r>
            <a:r>
              <a:rPr lang="en-US" sz="1600" dirty="0" smtClean="0">
                <a:latin typeface="TeleGrotesk Headline" pitchFamily="2" charset="0"/>
                <a:ea typeface="MS PGothic" charset="0"/>
                <a:cs typeface="Times New Roman" pitchFamily="18" charset="0"/>
              </a:rPr>
              <a:t>esponse</a:t>
            </a:r>
            <a:endParaRPr lang="de-DE" sz="1600" dirty="0"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61" name="AutoShape 5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2447764" y="3498676"/>
            <a:ext cx="1080120" cy="2880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>
                <a:latin typeface="TeleGrotesk Headline" pitchFamily="2" charset="0"/>
                <a:ea typeface="MS PGothic" charset="0"/>
                <a:cs typeface="Times New Roman" pitchFamily="18" charset="0"/>
              </a:rPr>
              <a:t>q</a:t>
            </a:r>
            <a:r>
              <a:rPr lang="en-US" sz="1600" dirty="0" smtClean="0">
                <a:latin typeface="TeleGrotesk Headline" pitchFamily="2" charset="0"/>
                <a:ea typeface="MS PGothic" charset="0"/>
                <a:cs typeface="Times New Roman" pitchFamily="18" charset="0"/>
              </a:rPr>
              <a:t>uery</a:t>
            </a:r>
            <a:endParaRPr lang="de-DE" sz="1600" dirty="0"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62" name="AutoShape 5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4860032" y="4202574"/>
            <a:ext cx="1080120" cy="2880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>
                <a:latin typeface="TeleGrotesk Headline" pitchFamily="2" charset="0"/>
                <a:ea typeface="MS PGothic" charset="0"/>
                <a:cs typeface="Times New Roman" pitchFamily="18" charset="0"/>
              </a:rPr>
              <a:t>r</a:t>
            </a:r>
            <a:r>
              <a:rPr lang="en-US" sz="1600" dirty="0" smtClean="0">
                <a:latin typeface="TeleGrotesk Headline" pitchFamily="2" charset="0"/>
                <a:ea typeface="MS PGothic" charset="0"/>
                <a:cs typeface="Times New Roman" pitchFamily="18" charset="0"/>
              </a:rPr>
              <a:t>egister</a:t>
            </a:r>
            <a:endParaRPr lang="de-DE" sz="1600" dirty="0"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73" name="Скругленный прямоугольник 72"/>
          <p:cNvSpPr/>
          <p:nvPr/>
        </p:nvSpPr>
        <p:spPr bwMode="auto">
          <a:xfrm>
            <a:off x="6156176" y="3416393"/>
            <a:ext cx="888854" cy="2880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effectLst/>
                <a:latin typeface="Tele-GroteskNor" pitchFamily="2" charset="0"/>
              </a:rPr>
              <a:t>Registry client</a:t>
            </a:r>
            <a:endParaRPr kumimoji="0" lang="ru-RU" sz="900" b="0" i="0" u="none" strike="noStrike" cap="none" normalizeH="0" baseline="0" dirty="0" smtClean="0">
              <a:ln>
                <a:noFill/>
              </a:ln>
              <a:effectLst/>
              <a:latin typeface="Tele-GroteskNor" pitchFamily="2" charset="0"/>
            </a:endParaRPr>
          </a:p>
        </p:txBody>
      </p:sp>
      <p:sp>
        <p:nvSpPr>
          <p:cNvPr id="74" name="Скругленный прямоугольник 73"/>
          <p:cNvSpPr/>
          <p:nvPr/>
        </p:nvSpPr>
        <p:spPr bwMode="auto">
          <a:xfrm>
            <a:off x="6156176" y="3031827"/>
            <a:ext cx="888854" cy="2880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effectLst/>
                <a:latin typeface="Tele-GroteskNor" pitchFamily="2" charset="0"/>
              </a:rPr>
              <a:t>REST API</a:t>
            </a:r>
            <a:endParaRPr kumimoji="0" lang="ru-RU" sz="900" b="0" i="0" u="none" strike="noStrike" cap="none" normalizeH="0" baseline="0" dirty="0" smtClean="0">
              <a:ln>
                <a:noFill/>
              </a:ln>
              <a:effectLst/>
              <a:latin typeface="Tele-GroteskNor" pitchFamily="2" charset="0"/>
            </a:endParaRPr>
          </a:p>
        </p:txBody>
      </p:sp>
      <p:sp>
        <p:nvSpPr>
          <p:cNvPr id="75" name="AutoShape 5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6888635" y="3902549"/>
            <a:ext cx="1656184" cy="791474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de-DE" sz="1600" dirty="0" err="1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Microservice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76" name="Скругленный прямоугольник 75"/>
          <p:cNvSpPr/>
          <p:nvPr/>
        </p:nvSpPr>
        <p:spPr bwMode="auto">
          <a:xfrm>
            <a:off x="6156176" y="4347315"/>
            <a:ext cx="888854" cy="288032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effectLst/>
                <a:latin typeface="Tele-GroteskNor" pitchFamily="2" charset="0"/>
              </a:rPr>
              <a:t>Registry client</a:t>
            </a:r>
            <a:endParaRPr kumimoji="0" lang="ru-RU" sz="900" b="0" i="0" u="none" strike="noStrike" cap="none" normalizeH="0" baseline="0" dirty="0" smtClean="0">
              <a:ln>
                <a:noFill/>
              </a:ln>
              <a:effectLst/>
              <a:latin typeface="Tele-GroteskNor" pitchFamily="2" charset="0"/>
            </a:endParaRPr>
          </a:p>
        </p:txBody>
      </p:sp>
      <p:sp>
        <p:nvSpPr>
          <p:cNvPr id="77" name="Скругленный прямоугольник 76"/>
          <p:cNvSpPr/>
          <p:nvPr/>
        </p:nvSpPr>
        <p:spPr bwMode="auto">
          <a:xfrm>
            <a:off x="6156176" y="3962749"/>
            <a:ext cx="888854" cy="288032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effectLst/>
                <a:latin typeface="Tele-GroteskNor" pitchFamily="2" charset="0"/>
              </a:rPr>
              <a:t>REST API</a:t>
            </a:r>
            <a:endParaRPr kumimoji="0" lang="ru-RU" sz="900" b="0" i="0" u="none" strike="noStrike" cap="none" normalizeH="0" baseline="0" dirty="0" smtClean="0">
              <a:ln>
                <a:noFill/>
              </a:ln>
              <a:effectLst/>
              <a:latin typeface="Tele-GroteskNor" pitchFamily="2" charset="0"/>
            </a:endParaRPr>
          </a:p>
        </p:txBody>
      </p:sp>
      <p:sp>
        <p:nvSpPr>
          <p:cNvPr id="78" name="AutoShape 5"/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6887055" y="4801632"/>
            <a:ext cx="1656184" cy="791474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de-DE" sz="1600" dirty="0" err="1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Microservice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79" name="Скругленный прямоугольник 78"/>
          <p:cNvSpPr/>
          <p:nvPr/>
        </p:nvSpPr>
        <p:spPr bwMode="auto">
          <a:xfrm>
            <a:off x="6156176" y="5246398"/>
            <a:ext cx="888854" cy="288032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effectLst/>
                <a:latin typeface="Tele-GroteskNor" pitchFamily="2" charset="0"/>
              </a:rPr>
              <a:t>Registry client</a:t>
            </a:r>
            <a:endParaRPr kumimoji="0" lang="ru-RU" sz="900" b="0" i="0" u="none" strike="noStrike" cap="none" normalizeH="0" baseline="0" dirty="0" smtClean="0">
              <a:ln>
                <a:noFill/>
              </a:ln>
              <a:effectLst/>
              <a:latin typeface="Tele-GroteskNor" pitchFamily="2" charset="0"/>
            </a:endParaRPr>
          </a:p>
        </p:txBody>
      </p:sp>
      <p:sp>
        <p:nvSpPr>
          <p:cNvPr id="80" name="Скругленный прямоугольник 79"/>
          <p:cNvSpPr/>
          <p:nvPr/>
        </p:nvSpPr>
        <p:spPr bwMode="auto">
          <a:xfrm>
            <a:off x="6156176" y="4861832"/>
            <a:ext cx="888854" cy="288032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effectLst/>
                <a:latin typeface="Tele-GroteskNor" pitchFamily="2" charset="0"/>
              </a:rPr>
              <a:t>REST API</a:t>
            </a:r>
            <a:endParaRPr kumimoji="0" lang="ru-RU" sz="900" b="0" i="0" u="none" strike="noStrike" cap="none" normalizeH="0" baseline="0" dirty="0" smtClean="0">
              <a:ln>
                <a:noFill/>
              </a:ln>
              <a:effectLst/>
              <a:latin typeface="Tele-GroteskNor" pitchFamily="2" charset="0"/>
            </a:endParaRPr>
          </a:p>
        </p:txBody>
      </p:sp>
      <p:sp>
        <p:nvSpPr>
          <p:cNvPr id="88" name="AutoShape 5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3915786" y="3498676"/>
            <a:ext cx="1304285" cy="2880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>
                <a:latin typeface="TeleGrotesk Headline" pitchFamily="2" charset="0"/>
                <a:ea typeface="MS PGothic" charset="0"/>
                <a:cs typeface="Times New Roman" pitchFamily="18" charset="0"/>
              </a:rPr>
              <a:t>i</a:t>
            </a:r>
            <a:r>
              <a:rPr lang="en-US" sz="1600" dirty="0" smtClean="0">
                <a:latin typeface="TeleGrotesk Headline" pitchFamily="2" charset="0"/>
                <a:ea typeface="MS PGothic" charset="0"/>
                <a:cs typeface="Times New Roman" pitchFamily="18" charset="0"/>
              </a:rPr>
              <a:t>nstance info</a:t>
            </a:r>
            <a:endParaRPr lang="de-DE" sz="1600" dirty="0"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cxnSp>
        <p:nvCxnSpPr>
          <p:cNvPr id="89" name="Прямая со стрелкой 88"/>
          <p:cNvCxnSpPr>
            <a:endCxn id="74" idx="1"/>
          </p:cNvCxnSpPr>
          <p:nvPr/>
        </p:nvCxnSpPr>
        <p:spPr bwMode="auto">
          <a:xfrm>
            <a:off x="4445876" y="2780928"/>
            <a:ext cx="1710300" cy="394915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8" name="AutoShape 5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 rot="771777">
            <a:off x="4730199" y="2623446"/>
            <a:ext cx="1440160" cy="2880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>
                <a:latin typeface="TeleGrotesk Headline" pitchFamily="2" charset="0"/>
                <a:ea typeface="MS PGothic" charset="0"/>
                <a:cs typeface="Times New Roman" pitchFamily="18" charset="0"/>
              </a:rPr>
              <a:t>l</a:t>
            </a:r>
            <a:r>
              <a:rPr lang="en-US" sz="1600" dirty="0" smtClean="0">
                <a:latin typeface="TeleGrotesk Headline" pitchFamily="2" charset="0"/>
                <a:ea typeface="MS PGothic" charset="0"/>
                <a:cs typeface="Times New Roman" pitchFamily="18" charset="0"/>
              </a:rPr>
              <a:t>oad balance</a:t>
            </a:r>
            <a:endParaRPr lang="de-DE" sz="1600" dirty="0"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59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Промежуточный итог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700808"/>
            <a:ext cx="8532813" cy="3168352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П</a:t>
            </a:r>
            <a:r>
              <a:rPr lang="ru-RU" b="1" dirty="0" smtClean="0"/>
              <a:t>реимущества </a:t>
            </a:r>
            <a:r>
              <a:rPr lang="ru-RU" b="1" dirty="0" err="1" smtClean="0"/>
              <a:t>микросервисного</a:t>
            </a:r>
            <a:r>
              <a:rPr lang="ru-RU" b="1" dirty="0" smtClean="0"/>
              <a:t> подхода:</a:t>
            </a:r>
          </a:p>
          <a:p>
            <a:pPr lvl="1"/>
            <a:r>
              <a:rPr lang="ru-RU" dirty="0"/>
              <a:t>Позволяет избежать большого количества кода, тем самым облегчая поддержку и внесение изменений</a:t>
            </a:r>
            <a:endParaRPr lang="ru-RU" sz="2800" dirty="0"/>
          </a:p>
          <a:p>
            <a:pPr lvl="1"/>
            <a:r>
              <a:rPr lang="ru-RU" dirty="0"/>
              <a:t>Позволяет использовать те навыки разработчиков, которыми они уже обладают, либо использовать наиболее оптимальную технологию</a:t>
            </a:r>
            <a:endParaRPr lang="ru-RU" sz="2800" dirty="0"/>
          </a:p>
          <a:p>
            <a:pPr lvl="1"/>
            <a:r>
              <a:rPr lang="ru-RU" dirty="0"/>
              <a:t>Значительно ускоряет развертывание приложения и открытия проекта в  </a:t>
            </a:r>
            <a:r>
              <a:rPr lang="en-US" dirty="0"/>
              <a:t>IDE</a:t>
            </a:r>
            <a:endParaRPr lang="ru-RU" sz="2800" dirty="0"/>
          </a:p>
          <a:p>
            <a:pPr lvl="1"/>
            <a:r>
              <a:rPr lang="ru-RU" dirty="0"/>
              <a:t>Позволяет работать командам более независимо друг от друга</a:t>
            </a:r>
            <a:endParaRPr lang="ru-RU" sz="2800" dirty="0"/>
          </a:p>
          <a:p>
            <a:pPr lvl="1"/>
            <a:r>
              <a:rPr lang="ru-RU" dirty="0" smtClean="0"/>
              <a:t>Становится намного проще масштабировать </a:t>
            </a:r>
            <a:r>
              <a:rPr lang="ru-RU" dirty="0"/>
              <a:t>наиболее загруженные сервисы, с целью нивелирования  эффекта «бутылочного горлышка»</a:t>
            </a:r>
            <a:endParaRPr lang="ru-RU" sz="2800" dirty="0"/>
          </a:p>
          <a:p>
            <a:pPr lvl="1"/>
            <a:endParaRPr lang="ru-RU" dirty="0" smtClean="0"/>
          </a:p>
          <a:p>
            <a:endParaRPr lang="ru-RU" dirty="0" smtClean="0"/>
          </a:p>
          <a:p>
            <a:pPr marL="457200" indent="-45720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728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ru-RU" dirty="0" smtClean="0">
                <a:latin typeface="TeleGrotesk Headline"/>
              </a:rPr>
              <a:t>Архитектура</a:t>
            </a:r>
            <a:endParaRPr lang="en-US" dirty="0">
              <a:latin typeface="TeleGrotesk Headline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3" name="Rectangle 2"/>
          <p:cNvSpPr/>
          <p:nvPr/>
        </p:nvSpPr>
        <p:spPr>
          <a:xfrm>
            <a:off x="0" y="1628800"/>
            <a:ext cx="9144000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222222"/>
                </a:solidFill>
                <a:latin typeface="Arial" panose="020B0604020202020204" pitchFamily="34" charset="0"/>
              </a:rPr>
              <a:t>Архитектура программного обеспечения</a:t>
            </a:r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 (</a:t>
            </a:r>
            <a:r>
              <a:rPr lang="ru-RU" dirty="0">
                <a:solidFill>
                  <a:srgbClr val="0B0080"/>
                </a:solidFill>
                <a:latin typeface="Arial" panose="020B0604020202020204" pitchFamily="34" charset="0"/>
                <a:hlinkClick r:id="rId3" tooltip="Английский язык"/>
              </a:rPr>
              <a:t>англ.</a:t>
            </a:r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ru-RU" i="1" dirty="0">
                <a:solidFill>
                  <a:srgbClr val="222222"/>
                </a:solidFill>
                <a:latin typeface="Arial" panose="020B0604020202020204" pitchFamily="34" charset="0"/>
              </a:rPr>
              <a:t>software architecture</a:t>
            </a:r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) — совокупность важнейших решений об организации программной системы</a:t>
            </a:r>
            <a:r>
              <a:rPr lang="ru-RU" dirty="0" smtClean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endParaRPr lang="ru-RU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ru-RU" dirty="0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Архитектура включает</a:t>
            </a:r>
            <a:r>
              <a:rPr lang="ru-RU" dirty="0" smtClean="0">
                <a:solidFill>
                  <a:srgbClr val="222222"/>
                </a:solidFill>
                <a:latin typeface="Arial" panose="020B0604020202020204" pitchFamily="34" charset="0"/>
              </a:rPr>
              <a:t>:</a:t>
            </a:r>
          </a:p>
          <a:p>
            <a:pPr marL="222250" indent="-22225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Wingdings" pitchFamily="2" charset="2"/>
              <a:buChar char="§"/>
            </a:pPr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выбор структурных элементов и их интерфейсов, с помощью которых составлена система, а также их поведения в рамках сотрудничества структурных элементов;</a:t>
            </a:r>
          </a:p>
          <a:p>
            <a:pPr marL="222250" indent="-22225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Wingdings" pitchFamily="2" charset="2"/>
              <a:buChar char="§"/>
            </a:pPr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соединение выбранных элементов структуры и поведения во всё более крупные системы;</a:t>
            </a:r>
          </a:p>
          <a:p>
            <a:pPr marL="222250" indent="-22225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Wingdings" pitchFamily="2" charset="2"/>
              <a:buChar char="§"/>
            </a:pPr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архитектурный стиль, который направляет всю организацию — все элементы, их интерфейсы, их сотрудничество и их соединение</a:t>
            </a:r>
            <a:r>
              <a:rPr lang="ru-RU" dirty="0" smtClean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ru-RU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49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538" name="Rechteck 4"/>
          <p:cNvSpPr>
            <a:spLocks noChangeArrowheads="1"/>
          </p:cNvSpPr>
          <p:nvPr/>
        </p:nvSpPr>
        <p:spPr bwMode="auto">
          <a:xfrm>
            <a:off x="3275856" y="0"/>
            <a:ext cx="3024188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eaLnBrk="0" hangingPunct="0">
              <a:lnSpc>
                <a:spcPct val="90000"/>
              </a:lnSpc>
              <a:spcBef>
                <a:spcPts val="40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lang="de-DE" sz="3600" noProof="1" smtClean="0">
                <a:solidFill>
                  <a:schemeClr val="tx2"/>
                </a:solidFill>
                <a:latin typeface="TeleGrotesk Headline Ultra" pitchFamily="2" charset="0"/>
              </a:rPr>
              <a:t>Coffee</a:t>
            </a:r>
            <a:endParaRPr lang="de-DE" sz="3600" noProof="1">
              <a:solidFill>
                <a:schemeClr val="tx2"/>
              </a:solidFill>
              <a:latin typeface="TeleGrotesk Headline Ultra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870" y="1461428"/>
            <a:ext cx="9101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$</a:t>
            </a:r>
            <a:r>
              <a:rPr lang="en-US" sz="3200" b="1" dirty="0" err="1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git</a:t>
            </a:r>
            <a:r>
              <a:rPr lang="en-US" sz="3200" b="1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32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clone https://github.com/parkito/LearnMicro</a:t>
            </a:r>
            <a:endParaRPr lang="ru-RU" sz="3200" b="1" dirty="0">
              <a:ea typeface="Segoe UI Symbol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870" y="3140968"/>
            <a:ext cx="3591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$cd POST_SERVICE</a:t>
            </a:r>
            <a:endParaRPr lang="ru-RU" sz="3200" b="1" dirty="0">
              <a:ea typeface="Segoe UI Symbol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870" y="3916178"/>
            <a:ext cx="2355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$</a:t>
            </a:r>
            <a:r>
              <a:rPr lang="en-US" sz="3200" b="1" dirty="0" err="1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mvn</a:t>
            </a:r>
            <a:r>
              <a:rPr lang="en-US" sz="3200" b="1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 install</a:t>
            </a:r>
            <a:endParaRPr lang="ru-RU" sz="3200" b="1" dirty="0">
              <a:ea typeface="Segoe UI Symbol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2665501"/>
            <a:ext cx="4186351" cy="31397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870" y="2302398"/>
            <a:ext cx="3905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$cd </a:t>
            </a:r>
            <a:r>
              <a:rPr lang="en-US" sz="3200" b="1" dirty="0" err="1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git</a:t>
            </a:r>
            <a:r>
              <a:rPr lang="en-US" sz="3200" b="1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 checkout lvl5</a:t>
            </a:r>
            <a:endParaRPr lang="ru-RU" sz="3200" b="1" dirty="0"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46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ru-RU" dirty="0" smtClean="0">
                <a:latin typeface="TeleGrotesk Headline"/>
              </a:rPr>
              <a:t>Паттерны проектирования микросервисов</a:t>
            </a:r>
            <a:endParaRPr lang="en-US" dirty="0">
              <a:latin typeface="TeleGrotesk Headline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5" name="Содержимое 2"/>
          <p:cNvSpPr>
            <a:spLocks noGrp="1"/>
          </p:cNvSpPr>
          <p:nvPr>
            <p:ph idx="1"/>
          </p:nvPr>
        </p:nvSpPr>
        <p:spPr>
          <a:xfrm>
            <a:off x="38100" y="980728"/>
            <a:ext cx="8532813" cy="3168352"/>
          </a:xfrm>
        </p:spPr>
        <p:txBody>
          <a:bodyPr/>
          <a:lstStyle/>
          <a:p>
            <a:pPr lvl="1"/>
            <a:r>
              <a:rPr lang="en-US" sz="2800" dirty="0" smtClean="0"/>
              <a:t>Resilience</a:t>
            </a:r>
            <a:endParaRPr lang="ru-RU" sz="2800" dirty="0" smtClean="0"/>
          </a:p>
          <a:p>
            <a:pPr lvl="1"/>
            <a:r>
              <a:rPr lang="en-US" sz="2800" dirty="0" smtClean="0"/>
              <a:t>Stateless</a:t>
            </a:r>
            <a:endParaRPr lang="ru-RU" sz="2800" dirty="0" smtClean="0"/>
          </a:p>
          <a:p>
            <a:pPr lvl="1"/>
            <a:r>
              <a:rPr lang="en-US" sz="2800" dirty="0" smtClean="0"/>
              <a:t>Timeout</a:t>
            </a:r>
            <a:endParaRPr lang="ru-RU" sz="2800" dirty="0" smtClean="0"/>
          </a:p>
          <a:p>
            <a:pPr lvl="1"/>
            <a:r>
              <a:rPr lang="en-US" sz="2800" dirty="0" smtClean="0"/>
              <a:t>Fail-Fast</a:t>
            </a:r>
            <a:endParaRPr lang="ru-RU" sz="2800" dirty="0" smtClean="0"/>
          </a:p>
          <a:p>
            <a:pPr lvl="1"/>
            <a:r>
              <a:rPr lang="en-US" sz="2800" dirty="0"/>
              <a:t>Circuit </a:t>
            </a:r>
            <a:r>
              <a:rPr lang="en-US" sz="2800" dirty="0" smtClean="0"/>
              <a:t>Breaker</a:t>
            </a:r>
          </a:p>
          <a:p>
            <a:pPr lvl="1"/>
            <a:r>
              <a:rPr lang="en-US" sz="2800" dirty="0"/>
              <a:t>Bulkheads</a:t>
            </a:r>
            <a:endParaRPr lang="ru-RU" sz="2800" dirty="0" smtClean="0"/>
          </a:p>
          <a:p>
            <a:pPr lvl="1"/>
            <a:r>
              <a:rPr lang="en-US" sz="2800" dirty="0" smtClean="0"/>
              <a:t>Logging</a:t>
            </a:r>
          </a:p>
          <a:p>
            <a:pPr lvl="1"/>
            <a:r>
              <a:rPr lang="en-US" sz="2800" dirty="0" smtClean="0"/>
              <a:t>Monitoring</a:t>
            </a:r>
            <a:endParaRPr lang="ru-RU" sz="2800" dirty="0" smtClean="0"/>
          </a:p>
          <a:p>
            <a:pPr lvl="1"/>
            <a:endParaRPr lang="ru-RU" dirty="0" smtClean="0"/>
          </a:p>
          <a:p>
            <a:endParaRPr lang="ru-RU" dirty="0" smtClean="0"/>
          </a:p>
          <a:p>
            <a:pPr marL="457200" indent="-45720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038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 of Resilience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764704"/>
            <a:ext cx="8532813" cy="468052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Resilience</a:t>
            </a:r>
            <a:r>
              <a:rPr lang="ru-RU" b="1" dirty="0" smtClean="0"/>
              <a:t> </a:t>
            </a:r>
            <a:r>
              <a:rPr lang="en-US" dirty="0" smtClean="0"/>
              <a:t>– </a:t>
            </a:r>
            <a:r>
              <a:rPr lang="ru-RU" dirty="0" smtClean="0"/>
              <a:t>свойство системы справляться с непредвиденными ситуациями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 smtClean="0"/>
              <a:t>Системы построенные на основе микросервисов являются распределенными</a:t>
            </a:r>
            <a:endParaRPr lang="en-US" dirty="0"/>
          </a:p>
          <a:p>
            <a:r>
              <a:rPr lang="ru-RU" dirty="0" smtClean="0"/>
              <a:t>Распределенные системы ненадежны</a:t>
            </a:r>
          </a:p>
          <a:p>
            <a:r>
              <a:rPr lang="ru-RU" dirty="0"/>
              <a:t>К</a:t>
            </a:r>
            <a:r>
              <a:rPr lang="ru-RU" dirty="0" smtClean="0"/>
              <a:t>аждый </a:t>
            </a:r>
            <a:r>
              <a:rPr lang="ru-RU" dirty="0"/>
              <a:t>микросервис должен быть защищен от </a:t>
            </a:r>
            <a:r>
              <a:rPr lang="ru-RU" dirty="0" smtClean="0"/>
              <a:t>отказа других микросервисов</a:t>
            </a:r>
          </a:p>
          <a:p>
            <a:endParaRPr lang="ru-RU" dirty="0" smtClean="0"/>
          </a:p>
          <a:p>
            <a:pPr marL="457200" indent="-457200">
              <a:buNone/>
            </a:pPr>
            <a:r>
              <a:rPr lang="en-US" b="1" dirty="0" smtClean="0">
                <a:solidFill>
                  <a:schemeClr val="tx2"/>
                </a:solidFill>
              </a:rPr>
              <a:t>!</a:t>
            </a:r>
            <a:r>
              <a:rPr lang="ru-RU" b="1" dirty="0" smtClean="0">
                <a:solidFill>
                  <a:schemeClr val="tx2"/>
                </a:solidFill>
              </a:rPr>
              <a:t>Влияние </a:t>
            </a:r>
            <a:r>
              <a:rPr lang="ru-RU" b="1" dirty="0">
                <a:solidFill>
                  <a:schemeClr val="tx2"/>
                </a:solidFill>
              </a:rPr>
              <a:t>вышедшего из </a:t>
            </a:r>
            <a:r>
              <a:rPr lang="ru-RU" b="1" dirty="0" smtClean="0">
                <a:solidFill>
                  <a:schemeClr val="tx2"/>
                </a:solidFill>
              </a:rPr>
              <a:t>строя </a:t>
            </a:r>
            <a:r>
              <a:rPr lang="ru-RU" b="1" dirty="0" err="1" smtClean="0">
                <a:solidFill>
                  <a:schemeClr val="tx2"/>
                </a:solidFill>
              </a:rPr>
              <a:t>микросервиса</a:t>
            </a:r>
            <a:r>
              <a:rPr lang="ru-RU" b="1" dirty="0" smtClean="0">
                <a:solidFill>
                  <a:schemeClr val="tx2"/>
                </a:solidFill>
              </a:rPr>
              <a:t> должно </a:t>
            </a:r>
            <a:r>
              <a:rPr lang="ru-RU" b="1" dirty="0">
                <a:solidFill>
                  <a:schemeClr val="tx2"/>
                </a:solidFill>
              </a:rPr>
              <a:t>быть </a:t>
            </a:r>
            <a:r>
              <a:rPr lang="ru-RU" b="1" dirty="0" smtClean="0">
                <a:solidFill>
                  <a:schemeClr val="tx2"/>
                </a:solidFill>
              </a:rPr>
              <a:t>минимальным либо </a:t>
            </a:r>
          </a:p>
          <a:p>
            <a:pPr marL="457200" indent="-457200">
              <a:buNone/>
            </a:pPr>
            <a:r>
              <a:rPr lang="ru-RU" b="1" dirty="0" smtClean="0">
                <a:solidFill>
                  <a:schemeClr val="tx2"/>
                </a:solidFill>
              </a:rPr>
              <a:t>отсутствовать вовсе</a:t>
            </a:r>
          </a:p>
          <a:p>
            <a:pPr marL="457200" indent="-4572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728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of </a:t>
            </a:r>
            <a:r>
              <a:rPr lang="en-US" dirty="0" smtClean="0"/>
              <a:t>Resilience</a:t>
            </a:r>
            <a:r>
              <a:rPr lang="ru-RU" dirty="0" smtClean="0"/>
              <a:t>: </a:t>
            </a:r>
            <a:r>
              <a:rPr lang="en-US" dirty="0" smtClean="0"/>
              <a:t>Stateless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764704"/>
            <a:ext cx="8532813" cy="223224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Stateless</a:t>
            </a:r>
            <a:r>
              <a:rPr lang="en-US" dirty="0" smtClean="0"/>
              <a:t> – </a:t>
            </a:r>
            <a:r>
              <a:rPr lang="ru-RU" dirty="0" smtClean="0"/>
              <a:t>данный паттерн является фундаментальным и заключается в обеспечении горизонтальной масштабируемости разрабатываемой  системы.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u="sng" dirty="0" smtClean="0"/>
              <a:t>Характеристики:</a:t>
            </a:r>
          </a:p>
          <a:p>
            <a:pPr marL="701675" lvl="2" indent="-342900"/>
            <a:r>
              <a:rPr lang="ru-RU" dirty="0"/>
              <a:t>Поведение системы не должно зависеть от ее </a:t>
            </a:r>
            <a:r>
              <a:rPr lang="ru-RU" dirty="0" smtClean="0"/>
              <a:t>состояния</a:t>
            </a:r>
            <a:endParaRPr lang="ru-RU" dirty="0"/>
          </a:p>
          <a:p>
            <a:pPr marL="701675" lvl="2" indent="-342900"/>
            <a:r>
              <a:rPr lang="ru-RU" dirty="0" smtClean="0"/>
              <a:t>Результат работы определяется исключительно входными </a:t>
            </a:r>
            <a:r>
              <a:rPr lang="ru-RU" dirty="0"/>
              <a:t>данными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728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 of Resilience</a:t>
            </a:r>
            <a:r>
              <a:rPr lang="ru-RU" dirty="0" smtClean="0"/>
              <a:t>: </a:t>
            </a:r>
            <a:r>
              <a:rPr lang="en-US" dirty="0"/>
              <a:t>Timeout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764704"/>
            <a:ext cx="8532813" cy="504056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Timeout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 smtClean="0"/>
              <a:t>этот </a:t>
            </a:r>
            <a:r>
              <a:rPr lang="ru-RU" dirty="0"/>
              <a:t>паттерн </a:t>
            </a:r>
            <a:r>
              <a:rPr lang="ru-RU" dirty="0" smtClean="0"/>
              <a:t>предназначен для реализации возможности обнаружения недоступности внешней системы при обращении к ней.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u="sng" dirty="0" smtClean="0"/>
              <a:t>Характеристики:</a:t>
            </a:r>
            <a:endParaRPr lang="ru-RU" u="sng" dirty="0"/>
          </a:p>
          <a:p>
            <a:pPr marL="701675" lvl="2" indent="-342900"/>
            <a:r>
              <a:rPr lang="ru-RU" dirty="0" smtClean="0"/>
              <a:t>Измеряет время ответа при обращении к внешней системе</a:t>
            </a:r>
          </a:p>
          <a:p>
            <a:pPr marL="701675" lvl="2" indent="-342900"/>
            <a:r>
              <a:rPr lang="ru-RU" dirty="0" smtClean="0"/>
              <a:t>Останавливает ожидание после заданного периода времени</a:t>
            </a:r>
          </a:p>
          <a:p>
            <a:pPr marL="701675" lvl="2" indent="-342900"/>
            <a:r>
              <a:rPr lang="ru-RU" dirty="0" smtClean="0"/>
              <a:t>Выполняет альтернативный набор операций, если заданный период времени истек</a:t>
            </a:r>
          </a:p>
          <a:p>
            <a:endParaRPr lang="ru-RU" dirty="0" smtClean="0"/>
          </a:p>
          <a:p>
            <a:pPr marL="457200" indent="-45720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728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of Resilience</a:t>
            </a:r>
            <a:r>
              <a:rPr lang="ru-RU" dirty="0"/>
              <a:t>: </a:t>
            </a:r>
            <a:r>
              <a:rPr lang="en-US" dirty="0" smtClean="0"/>
              <a:t>Fail-Fast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764704"/>
            <a:ext cx="8532813" cy="4536504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Fail-Fast</a:t>
            </a:r>
            <a:r>
              <a:rPr lang="ru-RU" b="1" dirty="0" smtClean="0"/>
              <a:t> </a:t>
            </a:r>
            <a:r>
              <a:rPr lang="en-US" dirty="0" smtClean="0"/>
              <a:t>–</a:t>
            </a:r>
            <a:r>
              <a:rPr lang="ru-RU" dirty="0" smtClean="0"/>
              <a:t> задача паттерна заключается в том, что </a:t>
            </a:r>
            <a:r>
              <a:rPr lang="ru-RU" dirty="0"/>
              <a:t>система </a:t>
            </a:r>
            <a:r>
              <a:rPr lang="ru-RU" dirty="0" smtClean="0"/>
              <a:t>должна мочь </a:t>
            </a:r>
            <a:r>
              <a:rPr lang="ru-RU" dirty="0"/>
              <a:t>распознавать ошибки настолько быстро, насколько это возможно, и реагировать на </a:t>
            </a:r>
            <a:r>
              <a:rPr lang="ru-RU" dirty="0" smtClean="0"/>
              <a:t>них незамедлительно</a:t>
            </a:r>
            <a:r>
              <a:rPr lang="ru-RU" dirty="0"/>
              <a:t>, не позволяя </a:t>
            </a:r>
            <a:r>
              <a:rPr lang="ru-RU" dirty="0" smtClean="0"/>
              <a:t>ошибкам </a:t>
            </a:r>
            <a:r>
              <a:rPr lang="ru-RU" dirty="0"/>
              <a:t>уйти </a:t>
            </a:r>
            <a:r>
              <a:rPr lang="ru-RU" dirty="0" smtClean="0"/>
              <a:t>в более глубокие слои логики системы.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u="sng" dirty="0"/>
              <a:t>Характеристики:</a:t>
            </a:r>
          </a:p>
          <a:p>
            <a:pPr marL="701675" lvl="2" indent="-342900"/>
            <a:r>
              <a:rPr lang="ru-RU" dirty="0" smtClean="0"/>
              <a:t>Позволяет избежать некорректное поведение, если его можно предвидеть</a:t>
            </a:r>
          </a:p>
          <a:p>
            <a:pPr marL="701675" lvl="2" indent="-342900"/>
            <a:r>
              <a:rPr lang="ru-RU" dirty="0" smtClean="0"/>
              <a:t>Используется как проверка перед дорогостоящими операциями</a:t>
            </a:r>
          </a:p>
          <a:p>
            <a:pPr marL="701675" lvl="2" indent="-342900"/>
            <a:r>
              <a:rPr lang="ru-RU" dirty="0" smtClean="0"/>
              <a:t>Уменьшает шансы отказа системы</a:t>
            </a:r>
            <a:endParaRPr lang="ru-RU" dirty="0"/>
          </a:p>
          <a:p>
            <a:endParaRPr lang="ru-RU" dirty="0" smtClean="0"/>
          </a:p>
          <a:p>
            <a:endParaRPr lang="ru-RU" dirty="0" smtClean="0"/>
          </a:p>
          <a:p>
            <a:pPr marL="457200" indent="-45720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728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of Resilience</a:t>
            </a:r>
            <a:r>
              <a:rPr lang="ru-RU" dirty="0"/>
              <a:t>: </a:t>
            </a:r>
            <a:r>
              <a:rPr lang="en-US" dirty="0"/>
              <a:t>Circuit </a:t>
            </a:r>
            <a:r>
              <a:rPr lang="en-US" dirty="0" smtClean="0"/>
              <a:t>Breaker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764704"/>
            <a:ext cx="8532813" cy="482453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Circuit Breaker</a:t>
            </a:r>
            <a:r>
              <a:rPr lang="ru-RU" b="1" dirty="0" smtClean="0"/>
              <a:t> </a:t>
            </a:r>
            <a:r>
              <a:rPr lang="en-US" dirty="0" smtClean="0"/>
              <a:t>–  </a:t>
            </a:r>
            <a:r>
              <a:rPr lang="ru-RU" dirty="0" smtClean="0"/>
              <a:t>данный паттерн позволяет реализовать систему с гарантией, </a:t>
            </a:r>
            <a:r>
              <a:rPr lang="ru-RU" dirty="0"/>
              <a:t>что если имеется отказавший сервис, то это не повлияет на всю систему</a:t>
            </a:r>
            <a:r>
              <a:rPr lang="ru-RU" dirty="0" smtClean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endParaRPr lang="ru-RU" dirty="0" smtClean="0"/>
          </a:p>
          <a:p>
            <a:endParaRPr lang="ru-RU" dirty="0" smtClean="0"/>
          </a:p>
          <a:p>
            <a:pPr marL="457200" indent="-45720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/>
          </a:p>
          <a:p>
            <a:pPr marL="457200" indent="-45720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/>
          </a:p>
          <a:p>
            <a:pPr marL="457200" indent="-45720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u="sng" dirty="0"/>
              <a:t>Характеристики:</a:t>
            </a:r>
          </a:p>
          <a:p>
            <a:pPr marL="701675" lvl="2" indent="-342900"/>
            <a:r>
              <a:rPr lang="ru-RU" dirty="0"/>
              <a:t>Обрабатывает вызовы к внешним системам в </a:t>
            </a:r>
            <a:r>
              <a:rPr lang="en-US" dirty="0"/>
              <a:t>offline</a:t>
            </a:r>
            <a:r>
              <a:rPr lang="ru-RU" dirty="0"/>
              <a:t>-режиме, если несколько предыдущих вызовов потерпели неудачу.</a:t>
            </a:r>
          </a:p>
          <a:p>
            <a:pPr marL="457200" indent="-4572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  <p:pic>
        <p:nvPicPr>
          <p:cNvPr id="5" name="Picture 13" descr="Related imag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470" y="1340768"/>
            <a:ext cx="3693785" cy="2880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28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/>
          <p:cNvCxnSpPr/>
          <p:nvPr/>
        </p:nvCxnSpPr>
        <p:spPr bwMode="auto">
          <a:xfrm>
            <a:off x="7992380" y="1617279"/>
            <a:ext cx="40504" cy="4347144"/>
          </a:xfrm>
          <a:prstGeom prst="line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Прямая соединительная линия 29"/>
          <p:cNvCxnSpPr/>
          <p:nvPr/>
        </p:nvCxnSpPr>
        <p:spPr bwMode="auto">
          <a:xfrm>
            <a:off x="1151620" y="1602136"/>
            <a:ext cx="40504" cy="4347144"/>
          </a:xfrm>
          <a:prstGeom prst="line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Прямая соединительная линия 12"/>
          <p:cNvCxnSpPr>
            <a:stCxn id="7" idx="2"/>
          </p:cNvCxnSpPr>
          <p:nvPr/>
        </p:nvCxnSpPr>
        <p:spPr bwMode="auto">
          <a:xfrm>
            <a:off x="4608004" y="1386112"/>
            <a:ext cx="40504" cy="4347144"/>
          </a:xfrm>
          <a:prstGeom prst="line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of Resilience</a:t>
            </a:r>
            <a:r>
              <a:rPr lang="ru-RU" dirty="0"/>
              <a:t>: </a:t>
            </a:r>
            <a:r>
              <a:rPr lang="en-US" dirty="0"/>
              <a:t>Circuit B</a:t>
            </a:r>
            <a:r>
              <a:rPr lang="en-US" dirty="0" smtClean="0"/>
              <a:t>reaker – Example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7659" y="580137"/>
            <a:ext cx="8532813" cy="4824536"/>
          </a:xfrm>
        </p:spPr>
        <p:txBody>
          <a:bodyPr/>
          <a:lstStyle/>
          <a:p>
            <a:pPr marL="0" indent="0">
              <a:buNone/>
            </a:pPr>
            <a:endParaRPr lang="ru-RU" dirty="0"/>
          </a:p>
          <a:p>
            <a:pPr marL="457200" indent="-4572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  <p:sp>
        <p:nvSpPr>
          <p:cNvPr id="6" name="AutoShap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23528" y="692696"/>
            <a:ext cx="1656184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de-DE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Consumer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3779912" y="692696"/>
            <a:ext cx="1656184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de-DE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Circuit </a:t>
            </a:r>
            <a:r>
              <a:rPr lang="de-DE" sz="1600" dirty="0" err="1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Breaker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7164288" y="692696"/>
            <a:ext cx="1656184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GB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External Service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989602" y="1386112"/>
            <a:ext cx="324036" cy="818752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4445986" y="1556792"/>
            <a:ext cx="324036" cy="504056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7830362" y="1664804"/>
            <a:ext cx="324036" cy="288032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cxnSp>
        <p:nvCxnSpPr>
          <p:cNvPr id="17" name="Прямая со стрелкой 16"/>
          <p:cNvCxnSpPr/>
          <p:nvPr/>
        </p:nvCxnSpPr>
        <p:spPr bwMode="auto">
          <a:xfrm>
            <a:off x="1313638" y="1556792"/>
            <a:ext cx="3132348" cy="0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Прямая со стрелкой 19"/>
          <p:cNvCxnSpPr/>
          <p:nvPr/>
        </p:nvCxnSpPr>
        <p:spPr bwMode="auto">
          <a:xfrm>
            <a:off x="4770022" y="1664804"/>
            <a:ext cx="3060340" cy="0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Прямая со стрелкой 22"/>
          <p:cNvCxnSpPr/>
          <p:nvPr/>
        </p:nvCxnSpPr>
        <p:spPr bwMode="auto">
          <a:xfrm>
            <a:off x="4770022" y="1952836"/>
            <a:ext cx="3060340" cy="0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dash"/>
            <a:round/>
            <a:headEnd type="arrow" w="med" len="med"/>
            <a:tailEnd type="none"/>
          </a:ln>
          <a:effectLst/>
        </p:spPr>
      </p:cxnSp>
      <p:cxnSp>
        <p:nvCxnSpPr>
          <p:cNvPr id="26" name="Прямая со стрелкой 25"/>
          <p:cNvCxnSpPr/>
          <p:nvPr/>
        </p:nvCxnSpPr>
        <p:spPr bwMode="auto">
          <a:xfrm>
            <a:off x="1313638" y="2060848"/>
            <a:ext cx="3132348" cy="0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dash"/>
            <a:round/>
            <a:headEnd type="arrow" w="med" len="med"/>
            <a:tailEnd type="none"/>
          </a:ln>
          <a:effectLst/>
        </p:spPr>
      </p:cxnSp>
      <p:sp>
        <p:nvSpPr>
          <p:cNvPr id="32" name="AutoShap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5292080" y="1946017"/>
            <a:ext cx="2304256" cy="2880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>
                <a:latin typeface="TeleGrotesk Headline" pitchFamily="2" charset="0"/>
                <a:ea typeface="MS PGothic" charset="0"/>
                <a:cs typeface="Times New Roman" pitchFamily="18" charset="0"/>
              </a:rPr>
              <a:t>c</a:t>
            </a:r>
            <a:r>
              <a:rPr lang="en-US" sz="1600" dirty="0" smtClean="0">
                <a:latin typeface="TeleGrotesk Headline" pitchFamily="2" charset="0"/>
                <a:ea typeface="MS PGothic" charset="0"/>
                <a:cs typeface="Times New Roman" pitchFamily="18" charset="0"/>
              </a:rPr>
              <a:t>onnection problem</a:t>
            </a:r>
            <a:endParaRPr lang="de-DE" sz="1600" dirty="0"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33" name="Прямоугольник 32"/>
          <p:cNvSpPr/>
          <p:nvPr/>
        </p:nvSpPr>
        <p:spPr bwMode="auto">
          <a:xfrm>
            <a:off x="989602" y="2432500"/>
            <a:ext cx="324036" cy="818752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34" name="Прямоугольник 33"/>
          <p:cNvSpPr/>
          <p:nvPr/>
        </p:nvSpPr>
        <p:spPr bwMode="auto">
          <a:xfrm>
            <a:off x="4445986" y="2603180"/>
            <a:ext cx="324036" cy="504056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35" name="Прямоугольник 34"/>
          <p:cNvSpPr/>
          <p:nvPr/>
        </p:nvSpPr>
        <p:spPr bwMode="auto">
          <a:xfrm>
            <a:off x="7830362" y="2711192"/>
            <a:ext cx="324036" cy="288032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cxnSp>
        <p:nvCxnSpPr>
          <p:cNvPr id="36" name="Прямая со стрелкой 35"/>
          <p:cNvCxnSpPr/>
          <p:nvPr/>
        </p:nvCxnSpPr>
        <p:spPr bwMode="auto">
          <a:xfrm>
            <a:off x="1313638" y="2603180"/>
            <a:ext cx="3132348" cy="0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Прямая со стрелкой 36"/>
          <p:cNvCxnSpPr/>
          <p:nvPr/>
        </p:nvCxnSpPr>
        <p:spPr bwMode="auto">
          <a:xfrm>
            <a:off x="4770022" y="2711192"/>
            <a:ext cx="3060340" cy="0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Прямая со стрелкой 37"/>
          <p:cNvCxnSpPr/>
          <p:nvPr/>
        </p:nvCxnSpPr>
        <p:spPr bwMode="auto">
          <a:xfrm>
            <a:off x="4770022" y="2999224"/>
            <a:ext cx="3060340" cy="0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dash"/>
            <a:round/>
            <a:headEnd type="arrow" w="med" len="med"/>
            <a:tailEnd type="none"/>
          </a:ln>
          <a:effectLst/>
        </p:spPr>
      </p:cxnSp>
      <p:cxnSp>
        <p:nvCxnSpPr>
          <p:cNvPr id="39" name="Прямая со стрелкой 38"/>
          <p:cNvCxnSpPr/>
          <p:nvPr/>
        </p:nvCxnSpPr>
        <p:spPr bwMode="auto">
          <a:xfrm>
            <a:off x="1313638" y="3107236"/>
            <a:ext cx="3132348" cy="0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dash"/>
            <a:round/>
            <a:headEnd type="arrow" w="med" len="med"/>
            <a:tailEnd type="none"/>
          </a:ln>
          <a:effectLst/>
        </p:spPr>
      </p:cxnSp>
      <p:sp>
        <p:nvSpPr>
          <p:cNvPr id="40" name="AutoShape 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5292080" y="2992405"/>
            <a:ext cx="2304256" cy="2880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>
                <a:latin typeface="TeleGrotesk Headline" pitchFamily="2" charset="0"/>
                <a:ea typeface="MS PGothic" charset="0"/>
                <a:cs typeface="Times New Roman" pitchFamily="18" charset="0"/>
              </a:rPr>
              <a:t>c</a:t>
            </a:r>
            <a:r>
              <a:rPr lang="en-US" sz="1600" dirty="0" smtClean="0">
                <a:latin typeface="TeleGrotesk Headline" pitchFamily="2" charset="0"/>
                <a:ea typeface="MS PGothic" charset="0"/>
                <a:cs typeface="Times New Roman" pitchFamily="18" charset="0"/>
              </a:rPr>
              <a:t>all timeout</a:t>
            </a:r>
            <a:endParaRPr lang="de-DE" sz="1600" dirty="0"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41" name="AutoShape 5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1727684" y="3107236"/>
            <a:ext cx="2304256" cy="2880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>
                <a:latin typeface="TeleGrotesk Headline" pitchFamily="2" charset="0"/>
                <a:ea typeface="MS PGothic" charset="0"/>
                <a:cs typeface="Times New Roman" pitchFamily="18" charset="0"/>
              </a:rPr>
              <a:t>t</a:t>
            </a:r>
            <a:r>
              <a:rPr lang="en-US" sz="1600" dirty="0" smtClean="0">
                <a:latin typeface="TeleGrotesk Headline" pitchFamily="2" charset="0"/>
                <a:ea typeface="MS PGothic" charset="0"/>
                <a:cs typeface="Times New Roman" pitchFamily="18" charset="0"/>
              </a:rPr>
              <a:t>imeout</a:t>
            </a:r>
            <a:endParaRPr lang="de-DE" sz="1600" dirty="0"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42" name="Прямоугольник 41"/>
          <p:cNvSpPr/>
          <p:nvPr/>
        </p:nvSpPr>
        <p:spPr bwMode="auto">
          <a:xfrm>
            <a:off x="1007604" y="3476869"/>
            <a:ext cx="324036" cy="818752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43" name="Прямоугольник 42"/>
          <p:cNvSpPr/>
          <p:nvPr/>
        </p:nvSpPr>
        <p:spPr bwMode="auto">
          <a:xfrm>
            <a:off x="4463988" y="3647548"/>
            <a:ext cx="324036" cy="122161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44" name="Прямоугольник 43"/>
          <p:cNvSpPr/>
          <p:nvPr/>
        </p:nvSpPr>
        <p:spPr bwMode="auto">
          <a:xfrm>
            <a:off x="7848364" y="3755561"/>
            <a:ext cx="324036" cy="288032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cxnSp>
        <p:nvCxnSpPr>
          <p:cNvPr id="45" name="Прямая со стрелкой 44"/>
          <p:cNvCxnSpPr/>
          <p:nvPr/>
        </p:nvCxnSpPr>
        <p:spPr bwMode="auto">
          <a:xfrm>
            <a:off x="1331640" y="3647549"/>
            <a:ext cx="3132348" cy="0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Прямая со стрелкой 45"/>
          <p:cNvCxnSpPr/>
          <p:nvPr/>
        </p:nvCxnSpPr>
        <p:spPr bwMode="auto">
          <a:xfrm>
            <a:off x="4788024" y="3755561"/>
            <a:ext cx="3060340" cy="0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Прямая со стрелкой 46"/>
          <p:cNvCxnSpPr/>
          <p:nvPr/>
        </p:nvCxnSpPr>
        <p:spPr bwMode="auto">
          <a:xfrm>
            <a:off x="4788024" y="4043593"/>
            <a:ext cx="3060340" cy="0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dash"/>
            <a:round/>
            <a:headEnd type="arrow" w="med" len="med"/>
            <a:tailEnd type="none"/>
          </a:ln>
          <a:effectLst/>
        </p:spPr>
      </p:cxnSp>
      <p:cxnSp>
        <p:nvCxnSpPr>
          <p:cNvPr id="48" name="Прямая со стрелкой 47"/>
          <p:cNvCxnSpPr/>
          <p:nvPr/>
        </p:nvCxnSpPr>
        <p:spPr bwMode="auto">
          <a:xfrm>
            <a:off x="1331640" y="4151605"/>
            <a:ext cx="3132348" cy="0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dash"/>
            <a:round/>
            <a:headEnd type="arrow" w="med" len="med"/>
            <a:tailEnd type="none"/>
          </a:ln>
          <a:effectLst/>
        </p:spPr>
      </p:cxnSp>
      <p:sp>
        <p:nvSpPr>
          <p:cNvPr id="49" name="AutoShape 5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5310082" y="4036774"/>
            <a:ext cx="2304256" cy="2880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>
                <a:latin typeface="TeleGrotesk Headline" pitchFamily="2" charset="0"/>
                <a:ea typeface="MS PGothic" charset="0"/>
                <a:cs typeface="Times New Roman" pitchFamily="18" charset="0"/>
              </a:rPr>
              <a:t>c</a:t>
            </a:r>
            <a:r>
              <a:rPr lang="en-US" sz="1600" dirty="0" smtClean="0">
                <a:latin typeface="TeleGrotesk Headline" pitchFamily="2" charset="0"/>
                <a:ea typeface="MS PGothic" charset="0"/>
                <a:cs typeface="Times New Roman" pitchFamily="18" charset="0"/>
              </a:rPr>
              <a:t>all timeout</a:t>
            </a:r>
            <a:endParaRPr lang="de-DE" sz="1600" dirty="0"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50" name="AutoShape 5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1745686" y="4151605"/>
            <a:ext cx="2304256" cy="2880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>
                <a:latin typeface="TeleGrotesk Headline" pitchFamily="2" charset="0"/>
                <a:ea typeface="MS PGothic" charset="0"/>
                <a:cs typeface="Times New Roman" pitchFamily="18" charset="0"/>
              </a:rPr>
              <a:t>t</a:t>
            </a:r>
            <a:r>
              <a:rPr lang="en-US" sz="1600" dirty="0" smtClean="0">
                <a:latin typeface="TeleGrotesk Headline" pitchFamily="2" charset="0"/>
                <a:ea typeface="MS PGothic" charset="0"/>
                <a:cs typeface="Times New Roman" pitchFamily="18" charset="0"/>
              </a:rPr>
              <a:t>imeout</a:t>
            </a:r>
            <a:endParaRPr lang="de-DE" sz="1600" dirty="0"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cxnSp>
        <p:nvCxnSpPr>
          <p:cNvPr id="56" name="Прямая со стрелкой 55"/>
          <p:cNvCxnSpPr/>
          <p:nvPr/>
        </p:nvCxnSpPr>
        <p:spPr bwMode="auto">
          <a:xfrm>
            <a:off x="4789930" y="4333289"/>
            <a:ext cx="360040" cy="0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8" name="Прямая со стрелкой 57"/>
          <p:cNvCxnSpPr/>
          <p:nvPr/>
        </p:nvCxnSpPr>
        <p:spPr bwMode="auto">
          <a:xfrm>
            <a:off x="5149970" y="4333289"/>
            <a:ext cx="0" cy="391855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1" name="Прямая со стрелкой 60"/>
          <p:cNvCxnSpPr/>
          <p:nvPr/>
        </p:nvCxnSpPr>
        <p:spPr bwMode="auto">
          <a:xfrm>
            <a:off x="4789930" y="4720850"/>
            <a:ext cx="360040" cy="0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62" name="AutoShape 5"/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5170170" y="4385200"/>
            <a:ext cx="1148024" cy="2880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 smtClean="0">
                <a:latin typeface="TeleGrotesk Headline" pitchFamily="2" charset="0"/>
                <a:ea typeface="MS PGothic" charset="0"/>
                <a:cs typeface="Times New Roman" pitchFamily="18" charset="0"/>
              </a:rPr>
              <a:t>open circuit</a:t>
            </a:r>
            <a:endParaRPr lang="de-DE" sz="1600" dirty="0"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63" name="Прямоугольник 62"/>
          <p:cNvSpPr/>
          <p:nvPr/>
        </p:nvSpPr>
        <p:spPr bwMode="auto">
          <a:xfrm>
            <a:off x="1030106" y="5013176"/>
            <a:ext cx="324036" cy="818752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4" name="Прямоугольник 63"/>
          <p:cNvSpPr/>
          <p:nvPr/>
        </p:nvSpPr>
        <p:spPr bwMode="auto">
          <a:xfrm>
            <a:off x="4486490" y="5157192"/>
            <a:ext cx="324036" cy="504056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cxnSp>
        <p:nvCxnSpPr>
          <p:cNvPr id="65" name="Прямая со стрелкой 64"/>
          <p:cNvCxnSpPr/>
          <p:nvPr/>
        </p:nvCxnSpPr>
        <p:spPr bwMode="auto">
          <a:xfrm>
            <a:off x="1354142" y="5157192"/>
            <a:ext cx="3132348" cy="0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Прямая со стрелкой 65"/>
          <p:cNvCxnSpPr/>
          <p:nvPr/>
        </p:nvCxnSpPr>
        <p:spPr bwMode="auto">
          <a:xfrm>
            <a:off x="1354142" y="5661248"/>
            <a:ext cx="3132348" cy="0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67" name="AutoShape 5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4788024" y="5278536"/>
            <a:ext cx="2520280" cy="2880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>
                <a:latin typeface="TeleGrotesk Headline" pitchFamily="2" charset="0"/>
                <a:ea typeface="MS PGothic" charset="0"/>
                <a:cs typeface="Times New Roman" pitchFamily="18" charset="0"/>
              </a:rPr>
              <a:t>n</a:t>
            </a:r>
            <a:r>
              <a:rPr lang="en-US" sz="1600" dirty="0" smtClean="0">
                <a:latin typeface="TeleGrotesk Headline" pitchFamily="2" charset="0"/>
                <a:ea typeface="MS PGothic" charset="0"/>
                <a:cs typeface="Times New Roman" pitchFamily="18" charset="0"/>
              </a:rPr>
              <a:t>o call to the </a:t>
            </a:r>
            <a:r>
              <a:rPr lang="en-US" sz="1600" dirty="0" err="1" smtClean="0">
                <a:latin typeface="TeleGrotesk Headline" pitchFamily="2" charset="0"/>
                <a:ea typeface="MS PGothic" charset="0"/>
                <a:cs typeface="Times New Roman" pitchFamily="18" charset="0"/>
              </a:rPr>
              <a:t>microservice</a:t>
            </a:r>
            <a:endParaRPr lang="de-DE" sz="1600" dirty="0"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48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of Resilience</a:t>
            </a:r>
            <a:r>
              <a:rPr lang="ru-RU" dirty="0"/>
              <a:t>: </a:t>
            </a:r>
            <a:r>
              <a:rPr lang="en-US" dirty="0"/>
              <a:t>Circuit B</a:t>
            </a:r>
            <a:r>
              <a:rPr lang="en-US" dirty="0" smtClean="0"/>
              <a:t>reaker - </a:t>
            </a:r>
            <a:r>
              <a:rPr lang="en-US" dirty="0" err="1" smtClean="0"/>
              <a:t>Hystix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764704"/>
            <a:ext cx="8532813" cy="4824536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/>
              <a:t>Netflix </a:t>
            </a:r>
            <a:r>
              <a:rPr lang="en-US" b="1" dirty="0" err="1" smtClean="0"/>
              <a:t>Hystrix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ru-RU" dirty="0" smtClean="0"/>
              <a:t>данный </a:t>
            </a:r>
            <a:r>
              <a:rPr lang="ru-RU" dirty="0" err="1" smtClean="0"/>
              <a:t>фреймворк</a:t>
            </a:r>
            <a:r>
              <a:rPr lang="ru-RU" dirty="0" smtClean="0"/>
              <a:t>  имплементирует паттерн </a:t>
            </a:r>
            <a:r>
              <a:rPr lang="en-US" dirty="0" smtClean="0"/>
              <a:t>Circuit Breaker</a:t>
            </a:r>
            <a:r>
              <a:rPr lang="ru-RU" dirty="0" smtClean="0"/>
              <a:t>. Позволяет обернуть вызовы к внешним системам </a:t>
            </a:r>
            <a:r>
              <a:rPr lang="ru-RU" dirty="0"/>
              <a:t>в </a:t>
            </a:r>
            <a:r>
              <a:rPr lang="ru-RU" dirty="0" smtClean="0"/>
              <a:t>специальные объекты - </a:t>
            </a:r>
            <a:r>
              <a:rPr lang="en-US" dirty="0" err="1" smtClean="0"/>
              <a:t>Hystrix</a:t>
            </a:r>
            <a:r>
              <a:rPr lang="ru-RU" dirty="0" smtClean="0"/>
              <a:t> </a:t>
            </a:r>
            <a:r>
              <a:rPr lang="en-US" dirty="0" smtClean="0"/>
              <a:t>Command</a:t>
            </a:r>
            <a:r>
              <a:rPr lang="ru-RU" dirty="0" smtClean="0"/>
              <a:t>. </a:t>
            </a:r>
            <a:endParaRPr lang="en-US" dirty="0" smtClean="0"/>
          </a:p>
          <a:p>
            <a:pPr marL="0" lvl="0" indent="0">
              <a:buNone/>
            </a:pPr>
            <a:endParaRPr lang="ru-RU" dirty="0" smtClean="0"/>
          </a:p>
          <a:p>
            <a:pPr marL="0" lvl="0" indent="0">
              <a:buNone/>
            </a:pPr>
            <a:r>
              <a:rPr lang="en-US" u="sng" dirty="0" smtClean="0"/>
              <a:t>Example (Spring):</a:t>
            </a:r>
          </a:p>
          <a:p>
            <a:pPr marL="0" lvl="0" indent="0">
              <a:buNone/>
            </a:pPr>
            <a:endParaRPr lang="en-US" dirty="0" smtClean="0"/>
          </a:p>
          <a:p>
            <a:pPr marL="457200" indent="-4572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  <p:sp>
        <p:nvSpPr>
          <p:cNvPr id="5" name="AutoShap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23528" y="2420888"/>
            <a:ext cx="4176464" cy="3168734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lIns="72000" tIns="72000" rIns="72000" bIns="72000" anchor="t" anchorCtr="0"/>
          <a:lstStyle/>
          <a:p>
            <a:pPr marL="0" indent="0">
              <a:buNone/>
            </a:pP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</a:rPr>
              <a:t>@Configuration</a:t>
            </a:r>
            <a:endParaRPr lang="ru-RU" sz="12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</a:rPr>
              <a:t>@</a:t>
            </a:r>
            <a:r>
              <a:rPr lang="en-US" sz="1200" b="1" dirty="0" err="1">
                <a:solidFill>
                  <a:schemeClr val="accent2">
                    <a:lumMod val="50000"/>
                  </a:schemeClr>
                </a:solidFill>
              </a:rPr>
              <a:t>EnableAspectJAutoProxy</a:t>
            </a:r>
            <a:endParaRPr lang="ru-RU" sz="12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200" b="1" dirty="0"/>
              <a:t>public static class </a:t>
            </a:r>
            <a:r>
              <a:rPr lang="en-US" sz="1200" b="1" dirty="0" err="1"/>
              <a:t>SpringConfig</a:t>
            </a:r>
            <a:r>
              <a:rPr lang="en-US" sz="1200" b="1" dirty="0"/>
              <a:t> {</a:t>
            </a:r>
          </a:p>
          <a:p>
            <a:pPr marL="0" indent="0">
              <a:buNone/>
            </a:pPr>
            <a:r>
              <a:rPr lang="en-US" sz="1200" b="1" dirty="0" smtClean="0"/>
              <a:t>    </a:t>
            </a:r>
            <a:r>
              <a:rPr lang="en-US" sz="1200" b="1" dirty="0" smtClean="0">
                <a:solidFill>
                  <a:schemeClr val="accent2">
                    <a:lumMod val="50000"/>
                  </a:schemeClr>
                </a:solidFill>
              </a:rPr>
              <a:t>@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</a:rPr>
              <a:t>Bean</a:t>
            </a:r>
          </a:p>
          <a:p>
            <a:pPr marL="0" indent="0">
              <a:buNone/>
            </a:pPr>
            <a:r>
              <a:rPr lang="en-US" sz="1200" b="1" dirty="0" smtClean="0"/>
              <a:t>    public </a:t>
            </a:r>
            <a:r>
              <a:rPr lang="en-US" sz="1200" b="1" dirty="0" err="1"/>
              <a:t>HystrixCommandAspect</a:t>
            </a:r>
            <a:r>
              <a:rPr lang="en-US" sz="1200" b="1" dirty="0"/>
              <a:t> </a:t>
            </a:r>
            <a:r>
              <a:rPr lang="en-US" sz="1200" b="1" dirty="0" err="1"/>
              <a:t>hystrixCommandAspect</a:t>
            </a:r>
            <a:r>
              <a:rPr lang="en-US" sz="1200" b="1" dirty="0"/>
              <a:t>() {</a:t>
            </a:r>
          </a:p>
          <a:p>
            <a:pPr marL="0" indent="0">
              <a:buNone/>
            </a:pPr>
            <a:r>
              <a:rPr lang="en-US" sz="1200" b="1" dirty="0" smtClean="0"/>
              <a:t>        return </a:t>
            </a:r>
            <a:r>
              <a:rPr lang="en-US" sz="1200" b="1" dirty="0"/>
              <a:t>new </a:t>
            </a:r>
            <a:r>
              <a:rPr lang="en-US" sz="1200" b="1" dirty="0" err="1"/>
              <a:t>HystrixCommandAspect</a:t>
            </a:r>
            <a:r>
              <a:rPr lang="en-US" sz="1200" b="1" dirty="0"/>
              <a:t>();</a:t>
            </a:r>
            <a:endParaRPr lang="ru-RU" sz="1200" b="1" dirty="0"/>
          </a:p>
          <a:p>
            <a:pPr marL="0" indent="0">
              <a:buNone/>
            </a:pPr>
            <a:r>
              <a:rPr lang="en-US" sz="1200" b="1" dirty="0" smtClean="0"/>
              <a:t>    }</a:t>
            </a:r>
            <a:endParaRPr lang="ru-RU" sz="1200" b="1" dirty="0"/>
          </a:p>
          <a:p>
            <a:pPr marL="0" indent="0">
              <a:buNone/>
            </a:pPr>
            <a:r>
              <a:rPr lang="en-US" sz="1200" b="1" dirty="0"/>
              <a:t>}</a:t>
            </a:r>
            <a:endParaRPr lang="ru-RU" sz="1200" b="1" dirty="0"/>
          </a:p>
        </p:txBody>
      </p:sp>
      <p:sp>
        <p:nvSpPr>
          <p:cNvPr id="6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4427984" y="1844824"/>
            <a:ext cx="4320480" cy="317154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lIns="72000" tIns="72000" rIns="72000" bIns="72000" anchor="t" anchorCtr="0"/>
          <a:lstStyle/>
          <a:p>
            <a:r>
              <a:rPr lang="en-US" sz="1200" b="1" dirty="0">
                <a:solidFill>
                  <a:schemeClr val="accent2">
                    <a:lumMod val="50000"/>
                  </a:schemeClr>
                </a:solidFill>
              </a:rPr>
              <a:t>@Service</a:t>
            </a:r>
            <a:endParaRPr lang="ru-RU" sz="1200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1200" b="1" dirty="0"/>
              <a:t>public class </a:t>
            </a:r>
            <a:r>
              <a:rPr lang="en-US" sz="1200" b="1" dirty="0" err="1"/>
              <a:t>DummyRemoteCallService</a:t>
            </a:r>
            <a:r>
              <a:rPr lang="en-US" sz="1200" b="1" dirty="0"/>
              <a:t> implements </a:t>
            </a:r>
            <a:r>
              <a:rPr lang="en-US" sz="1200" b="1" dirty="0" err="1"/>
              <a:t>RemoteCallService</a:t>
            </a:r>
            <a:r>
              <a:rPr lang="en-US" sz="1200" b="1" dirty="0"/>
              <a:t> {</a:t>
            </a:r>
            <a:endParaRPr lang="ru-RU" sz="1200" b="1" dirty="0"/>
          </a:p>
          <a:p>
            <a:r>
              <a:rPr lang="en-US" sz="1200" b="1" dirty="0"/>
              <a:t> </a:t>
            </a:r>
            <a:endParaRPr lang="ru-RU" sz="1200" b="1" dirty="0"/>
          </a:p>
          <a:p>
            <a:r>
              <a:rPr lang="en-US" sz="1200" b="1" dirty="0" smtClean="0"/>
              <a:t>    private </a:t>
            </a:r>
            <a:r>
              <a:rPr lang="en-US" sz="1200" b="1" dirty="0" err="1" smtClean="0"/>
              <a:t>RemoteCallService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remoteCallService</a:t>
            </a:r>
            <a:r>
              <a:rPr lang="en-US" sz="1200" b="1" dirty="0" smtClean="0"/>
              <a:t>;</a:t>
            </a:r>
            <a:endParaRPr lang="ru-RU" sz="1200" b="1" dirty="0" smtClean="0"/>
          </a:p>
          <a:p>
            <a:r>
              <a:rPr lang="en-US" sz="1200" b="1" dirty="0" smtClean="0"/>
              <a:t> </a:t>
            </a:r>
            <a:endParaRPr lang="ru-RU" sz="1200" b="1" dirty="0"/>
          </a:p>
          <a:p>
            <a:r>
              <a:rPr lang="en-US" sz="1200" b="1" dirty="0"/>
              <a:t>    public </a:t>
            </a:r>
            <a:r>
              <a:rPr lang="en-US" sz="1200" b="1" dirty="0" err="1"/>
              <a:t>DummyRemoteCallService</a:t>
            </a:r>
            <a:r>
              <a:rPr lang="en-US" sz="1200" b="1" dirty="0"/>
              <a:t>() {</a:t>
            </a:r>
            <a:endParaRPr lang="ru-RU" sz="1200" b="1" dirty="0"/>
          </a:p>
          <a:p>
            <a:r>
              <a:rPr lang="en-US" sz="1200" b="1" dirty="0"/>
              <a:t>    }</a:t>
            </a:r>
            <a:endParaRPr lang="ru-RU" sz="1200" b="1" dirty="0"/>
          </a:p>
          <a:p>
            <a:r>
              <a:rPr lang="en-US" sz="1200" b="1" dirty="0"/>
              <a:t> </a:t>
            </a:r>
            <a:endParaRPr lang="ru-RU" sz="1200" b="1" dirty="0"/>
          </a:p>
          <a:p>
            <a:r>
              <a:rPr lang="en-US" sz="1200" b="1" dirty="0"/>
              <a:t>   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</a:rPr>
              <a:t>@Override</a:t>
            </a:r>
            <a:endParaRPr lang="ru-RU" sz="1200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1200" b="1" dirty="0"/>
              <a:t>   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</a:rPr>
              <a:t>@</a:t>
            </a:r>
            <a:r>
              <a:rPr lang="en-US" sz="1200" b="1" dirty="0" err="1">
                <a:solidFill>
                  <a:schemeClr val="accent2">
                    <a:lumMod val="50000"/>
                  </a:schemeClr>
                </a:solidFill>
              </a:rPr>
              <a:t>HystrixCommand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US" sz="1200" b="1" dirty="0" err="1">
                <a:solidFill>
                  <a:schemeClr val="accent2">
                    <a:lumMod val="50000"/>
                  </a:schemeClr>
                </a:solidFill>
              </a:rPr>
              <a:t>fallbackMethod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</a:rPr>
              <a:t> = </a:t>
            </a:r>
            <a:r>
              <a:rPr lang="en-US" sz="1200" b="1" dirty="0">
                <a:solidFill>
                  <a:srgbClr val="315533"/>
                </a:solidFill>
              </a:rPr>
              <a:t>"</a:t>
            </a:r>
            <a:r>
              <a:rPr lang="en-US" sz="1200" b="1" dirty="0" err="1">
                <a:solidFill>
                  <a:srgbClr val="315533"/>
                </a:solidFill>
              </a:rPr>
              <a:t>fallBackCall</a:t>
            </a:r>
            <a:r>
              <a:rPr lang="en-US" sz="1200" b="1" dirty="0">
                <a:solidFill>
                  <a:srgbClr val="315533"/>
                </a:solidFill>
              </a:rPr>
              <a:t>"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ru-RU" sz="1200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1200" b="1" dirty="0"/>
              <a:t>    public String call(String request) throws Exception {</a:t>
            </a:r>
            <a:endParaRPr lang="ru-RU" sz="1200" b="1" dirty="0"/>
          </a:p>
          <a:p>
            <a:r>
              <a:rPr lang="en-US" sz="1200" b="1" dirty="0"/>
              <a:t>        return </a:t>
            </a:r>
            <a:r>
              <a:rPr lang="en-US" sz="1200" b="1" dirty="0" err="1" smtClean="0"/>
              <a:t>this.remoteCallService.call</a:t>
            </a:r>
            <a:r>
              <a:rPr lang="en-US" sz="1200" b="1" dirty="0" smtClean="0"/>
              <a:t>(request);</a:t>
            </a:r>
            <a:endParaRPr lang="ru-RU" sz="1200" b="1" dirty="0"/>
          </a:p>
          <a:p>
            <a:r>
              <a:rPr lang="en-US" sz="1200" b="1" dirty="0"/>
              <a:t>    }</a:t>
            </a:r>
            <a:endParaRPr lang="ru-RU" sz="1200" b="1" dirty="0"/>
          </a:p>
          <a:p>
            <a:r>
              <a:rPr lang="en-US" sz="1200" b="1" dirty="0"/>
              <a:t> </a:t>
            </a:r>
            <a:endParaRPr lang="ru-RU" sz="1200" b="1" dirty="0"/>
          </a:p>
          <a:p>
            <a:r>
              <a:rPr lang="en-US" sz="1200" b="1" dirty="0"/>
              <a:t>    public String </a:t>
            </a:r>
            <a:r>
              <a:rPr lang="en-US" sz="1200" b="1" dirty="0" err="1"/>
              <a:t>fallBackCall</a:t>
            </a:r>
            <a:r>
              <a:rPr lang="en-US" sz="1200" b="1" dirty="0"/>
              <a:t>(String request) {</a:t>
            </a:r>
            <a:endParaRPr lang="ru-RU" sz="1200" b="1" dirty="0"/>
          </a:p>
          <a:p>
            <a:r>
              <a:rPr lang="en-US" sz="1200" b="1" dirty="0"/>
              <a:t>        return </a:t>
            </a:r>
            <a:r>
              <a:rPr lang="en-US" sz="1200" b="1" dirty="0">
                <a:solidFill>
                  <a:srgbClr val="315533"/>
                </a:solidFill>
              </a:rPr>
              <a:t>"FALLBACK: "</a:t>
            </a:r>
            <a:r>
              <a:rPr lang="en-US" sz="1200" b="1" dirty="0"/>
              <a:t> + request;</a:t>
            </a:r>
            <a:endParaRPr lang="ru-RU" sz="1200" b="1" dirty="0"/>
          </a:p>
          <a:p>
            <a:r>
              <a:rPr lang="en-US" sz="1200" b="1" dirty="0"/>
              <a:t>    }</a:t>
            </a:r>
            <a:endParaRPr lang="ru-RU" sz="1200" b="1" dirty="0"/>
          </a:p>
          <a:p>
            <a:r>
              <a:rPr lang="en-US" sz="1200" b="1" dirty="0"/>
              <a:t>}</a:t>
            </a:r>
            <a:endParaRPr lang="ru-RU" sz="1200" b="1" dirty="0"/>
          </a:p>
        </p:txBody>
      </p:sp>
    </p:spTree>
    <p:extLst>
      <p:ext uri="{BB962C8B-B14F-4D97-AF65-F5344CB8AC3E}">
        <p14:creationId xmlns:p14="http://schemas.microsoft.com/office/powerpoint/2010/main" val="298759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of Resilience</a:t>
            </a:r>
            <a:r>
              <a:rPr lang="ru-RU" dirty="0"/>
              <a:t>: </a:t>
            </a:r>
            <a:r>
              <a:rPr lang="en-US" dirty="0" smtClean="0"/>
              <a:t>Bulkheads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764704"/>
            <a:ext cx="8532813" cy="511256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Bulkheads</a:t>
            </a:r>
            <a:r>
              <a:rPr lang="ru-RU" b="1" dirty="0" smtClean="0"/>
              <a:t> </a:t>
            </a:r>
            <a:r>
              <a:rPr lang="en-US" dirty="0" smtClean="0"/>
              <a:t>–</a:t>
            </a:r>
            <a:r>
              <a:rPr lang="ru-RU" dirty="0" smtClean="0"/>
              <a:t> данный паттерн позволяет спроектировать систему так, чтобы избежать ее полного отказа при отказе какой-либо части.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u="sng" dirty="0" smtClean="0"/>
          </a:p>
          <a:p>
            <a:pPr marL="0" indent="0">
              <a:buNone/>
            </a:pPr>
            <a:r>
              <a:rPr lang="ru-RU" u="sng" dirty="0" smtClean="0"/>
              <a:t>Характеристики:</a:t>
            </a:r>
          </a:p>
          <a:p>
            <a:pPr lvl="1"/>
            <a:r>
              <a:rPr lang="ru-RU" dirty="0" smtClean="0"/>
              <a:t>Система разбивается на независимые составляющие</a:t>
            </a:r>
          </a:p>
          <a:p>
            <a:pPr lvl="1"/>
            <a:r>
              <a:rPr lang="ru-RU" dirty="0" smtClean="0"/>
              <a:t>Изолирование отказавших части системы</a:t>
            </a:r>
            <a:endParaRPr lang="ru-RU" dirty="0"/>
          </a:p>
          <a:p>
            <a:endParaRPr lang="ru-RU" dirty="0" smtClean="0"/>
          </a:p>
          <a:p>
            <a:endParaRPr lang="ru-RU" dirty="0" smtClean="0"/>
          </a:p>
          <a:p>
            <a:pPr marL="457200" indent="-45720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9" y="1628800"/>
            <a:ext cx="3631480" cy="235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527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ru-RU" dirty="0" smtClean="0">
                <a:latin typeface="TeleGrotesk Headline"/>
              </a:rPr>
              <a:t>Основные виды архитектур</a:t>
            </a:r>
            <a:endParaRPr lang="en-US" dirty="0">
              <a:latin typeface="TeleGrotesk Headline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620687"/>
            <a:ext cx="5688632" cy="546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5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of Resilience</a:t>
            </a:r>
            <a:r>
              <a:rPr lang="ru-RU" dirty="0"/>
              <a:t>: </a:t>
            </a:r>
            <a:r>
              <a:rPr lang="en-US" dirty="0" smtClean="0"/>
              <a:t>Bulkheads</a:t>
            </a:r>
            <a:r>
              <a:rPr lang="ru-RU" dirty="0" smtClean="0"/>
              <a:t> </a:t>
            </a:r>
            <a:r>
              <a:rPr lang="en-US" dirty="0" smtClean="0"/>
              <a:t>#2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7659" y="580137"/>
            <a:ext cx="8532813" cy="4824536"/>
          </a:xfrm>
        </p:spPr>
        <p:txBody>
          <a:bodyPr/>
          <a:lstStyle/>
          <a:p>
            <a:pPr marL="0" indent="0">
              <a:buNone/>
            </a:pPr>
            <a:endParaRPr lang="ru-RU" dirty="0"/>
          </a:p>
          <a:p>
            <a:pPr marL="457200" indent="-4572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  <p:sp>
        <p:nvSpPr>
          <p:cNvPr id="6" name="AutoShap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23528" y="1359973"/>
            <a:ext cx="3672408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de-DE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User Action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51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323528" y="2564904"/>
            <a:ext cx="3672408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de-DE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Connection Pool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52" name="AutoShape 5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323528" y="3861048"/>
            <a:ext cx="1728192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de-DE" sz="1600" dirty="0" err="1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External</a:t>
            </a:r>
            <a:r>
              <a:rPr lang="de-DE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 System 1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53" name="AutoShap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2339752" y="3846968"/>
            <a:ext cx="1728192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de-DE" sz="1600" dirty="0" err="1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External</a:t>
            </a:r>
            <a:r>
              <a:rPr lang="de-DE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 System 2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60" name="AutoShape 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5076056" y="1359973"/>
            <a:ext cx="3672408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de-DE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User Action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68" name="AutoShape 5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5076056" y="2564904"/>
            <a:ext cx="1728192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de-DE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Connection Pool 1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69" name="AutoShape 5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5076056" y="3861048"/>
            <a:ext cx="1728192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de-DE" sz="1600" dirty="0" err="1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External</a:t>
            </a:r>
            <a:r>
              <a:rPr lang="de-DE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 System 1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70" name="AutoShape 5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7092280" y="3846968"/>
            <a:ext cx="1728192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de-DE" sz="1600" dirty="0" err="1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External</a:t>
            </a:r>
            <a:r>
              <a:rPr lang="de-DE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 System 2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71" name="AutoShape 5"/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7092280" y="2564904"/>
            <a:ext cx="1728192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de-DE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Connection Pool 2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cxnSp>
        <p:nvCxnSpPr>
          <p:cNvPr id="12" name="Прямая со стрелкой 11"/>
          <p:cNvCxnSpPr>
            <a:stCxn id="6" idx="2"/>
            <a:endCxn id="51" idx="0"/>
          </p:cNvCxnSpPr>
          <p:nvPr/>
        </p:nvCxnSpPr>
        <p:spPr bwMode="auto">
          <a:xfrm>
            <a:off x="2159732" y="2053389"/>
            <a:ext cx="0" cy="511515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2" name="Прямая со стрелкой 71"/>
          <p:cNvCxnSpPr>
            <a:endCxn id="52" idx="0"/>
          </p:cNvCxnSpPr>
          <p:nvPr/>
        </p:nvCxnSpPr>
        <p:spPr bwMode="auto">
          <a:xfrm>
            <a:off x="1187624" y="3258320"/>
            <a:ext cx="0" cy="602728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Прямая со стрелкой 72"/>
          <p:cNvCxnSpPr>
            <a:endCxn id="53" idx="0"/>
          </p:cNvCxnSpPr>
          <p:nvPr/>
        </p:nvCxnSpPr>
        <p:spPr bwMode="auto">
          <a:xfrm>
            <a:off x="3203848" y="3258320"/>
            <a:ext cx="0" cy="588648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4" name="Прямая со стрелкой 73"/>
          <p:cNvCxnSpPr>
            <a:endCxn id="68" idx="0"/>
          </p:cNvCxnSpPr>
          <p:nvPr/>
        </p:nvCxnSpPr>
        <p:spPr bwMode="auto">
          <a:xfrm>
            <a:off x="5940152" y="2053389"/>
            <a:ext cx="0" cy="511515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5" name="Прямая со стрелкой 74"/>
          <p:cNvCxnSpPr>
            <a:endCxn id="71" idx="0"/>
          </p:cNvCxnSpPr>
          <p:nvPr/>
        </p:nvCxnSpPr>
        <p:spPr bwMode="auto">
          <a:xfrm>
            <a:off x="7956376" y="2053389"/>
            <a:ext cx="0" cy="511515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Прямая со стрелкой 75"/>
          <p:cNvCxnSpPr>
            <a:stCxn id="68" idx="2"/>
            <a:endCxn id="69" idx="0"/>
          </p:cNvCxnSpPr>
          <p:nvPr/>
        </p:nvCxnSpPr>
        <p:spPr bwMode="auto">
          <a:xfrm>
            <a:off x="5940152" y="3258320"/>
            <a:ext cx="0" cy="602728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7" name="Прямая со стрелкой 76"/>
          <p:cNvCxnSpPr>
            <a:stCxn id="71" idx="2"/>
            <a:endCxn id="70" idx="0"/>
          </p:cNvCxnSpPr>
          <p:nvPr/>
        </p:nvCxnSpPr>
        <p:spPr bwMode="auto">
          <a:xfrm>
            <a:off x="7956376" y="3258320"/>
            <a:ext cx="0" cy="588648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4499992" y="692696"/>
            <a:ext cx="0" cy="5256584"/>
          </a:xfrm>
          <a:prstGeom prst="line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2454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of Resilience</a:t>
            </a:r>
            <a:r>
              <a:rPr lang="ru-RU" dirty="0"/>
              <a:t>: </a:t>
            </a:r>
            <a:r>
              <a:rPr lang="en-US" dirty="0" smtClean="0"/>
              <a:t>Monitoring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764704"/>
            <a:ext cx="8532813" cy="5184576"/>
          </a:xfrm>
        </p:spPr>
        <p:txBody>
          <a:bodyPr/>
          <a:lstStyle/>
          <a:p>
            <a:pPr marL="457200" indent="-457200">
              <a:buNone/>
            </a:pPr>
            <a:r>
              <a:rPr lang="ru-RU" b="1" dirty="0" smtClean="0"/>
              <a:t>Мониторинг</a:t>
            </a:r>
            <a:r>
              <a:rPr lang="en-US" dirty="0" smtClean="0"/>
              <a:t> –</a:t>
            </a:r>
            <a:r>
              <a:rPr lang="ru-RU" dirty="0" smtClean="0"/>
              <a:t> это паттерн, который позволяет </a:t>
            </a:r>
            <a:r>
              <a:rPr lang="ru-RU" dirty="0"/>
              <a:t>выявлять проблемы непосредственно </a:t>
            </a:r>
            <a:endParaRPr lang="ru-RU" dirty="0" smtClean="0"/>
          </a:p>
          <a:p>
            <a:pPr marL="457200" indent="-457200">
              <a:buNone/>
            </a:pPr>
            <a:r>
              <a:rPr lang="ru-RU" dirty="0" smtClean="0"/>
              <a:t>во </a:t>
            </a:r>
            <a:r>
              <a:rPr lang="ru-RU" dirty="0"/>
              <a:t>время </a:t>
            </a:r>
            <a:r>
              <a:rPr lang="ru-RU" dirty="0" smtClean="0"/>
              <a:t>выполнения приложения</a:t>
            </a:r>
            <a:r>
              <a:rPr lang="ru-RU" dirty="0"/>
              <a:t>. </a:t>
            </a:r>
            <a:endParaRPr lang="en-US" dirty="0" smtClean="0"/>
          </a:p>
          <a:p>
            <a:pPr marL="457200" indent="-457200">
              <a:buNone/>
            </a:pPr>
            <a:endParaRPr lang="en-US" dirty="0"/>
          </a:p>
          <a:p>
            <a:pPr marL="0" indent="0">
              <a:buNone/>
            </a:pPr>
            <a:r>
              <a:rPr lang="ru-RU" u="sng" dirty="0"/>
              <a:t>Характеристики</a:t>
            </a:r>
            <a:r>
              <a:rPr lang="ru-RU" u="sng" dirty="0" smtClean="0"/>
              <a:t>:</a:t>
            </a:r>
          </a:p>
          <a:p>
            <a:pPr lvl="1"/>
            <a:r>
              <a:rPr lang="ru-RU" dirty="0" smtClean="0"/>
              <a:t>Отслеживает поведение и взаимодействие с внешними системами</a:t>
            </a:r>
            <a:endParaRPr lang="ru-RU" dirty="0"/>
          </a:p>
          <a:p>
            <a:pPr lvl="1"/>
            <a:r>
              <a:rPr lang="ru-RU" dirty="0" smtClean="0"/>
              <a:t>Сигнализирует о проблемах в компоненте системы</a:t>
            </a:r>
            <a:endParaRPr lang="en-US" dirty="0" smtClean="0"/>
          </a:p>
          <a:p>
            <a:pPr marL="457200" indent="-457200">
              <a:buNone/>
            </a:pPr>
            <a:endParaRPr lang="ru-RU" dirty="0" smtClean="0"/>
          </a:p>
          <a:p>
            <a:endParaRPr lang="ru-RU" dirty="0" smtClean="0"/>
          </a:p>
          <a:p>
            <a:pPr marL="457200" indent="-45720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527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of Resilience</a:t>
            </a:r>
            <a:r>
              <a:rPr lang="ru-RU" dirty="0"/>
              <a:t>: </a:t>
            </a:r>
            <a:r>
              <a:rPr lang="en-US" dirty="0" smtClean="0"/>
              <a:t>Monitoring</a:t>
            </a:r>
            <a:r>
              <a:rPr lang="ru-RU" dirty="0" smtClean="0"/>
              <a:t> - </a:t>
            </a:r>
            <a:r>
              <a:rPr lang="en-US" dirty="0" smtClean="0"/>
              <a:t>Metrics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764704"/>
            <a:ext cx="8532813" cy="1728192"/>
          </a:xfrm>
        </p:spPr>
        <p:txBody>
          <a:bodyPr/>
          <a:lstStyle/>
          <a:p>
            <a:pPr marL="457200" indent="-457200">
              <a:buNone/>
            </a:pPr>
            <a:r>
              <a:rPr lang="ru-RU" b="1" dirty="0" smtClean="0"/>
              <a:t>Метрики</a:t>
            </a:r>
            <a:r>
              <a:rPr lang="ru-RU" dirty="0" smtClean="0"/>
              <a:t> измеряют поведение и делятся на 2 типа:</a:t>
            </a:r>
          </a:p>
          <a:p>
            <a:pPr lvl="1"/>
            <a:r>
              <a:rPr lang="ru-RU" dirty="0"/>
              <a:t>О</a:t>
            </a:r>
            <a:r>
              <a:rPr lang="ru-RU" dirty="0" smtClean="0"/>
              <a:t>бщие метрики (доступная </a:t>
            </a:r>
            <a:r>
              <a:rPr lang="ru-RU" dirty="0"/>
              <a:t>оперативная </a:t>
            </a:r>
            <a:r>
              <a:rPr lang="ru-RU" dirty="0" smtClean="0"/>
              <a:t>память</a:t>
            </a:r>
            <a:r>
              <a:rPr lang="ru-RU" dirty="0"/>
              <a:t>, </a:t>
            </a:r>
            <a:r>
              <a:rPr lang="ru-RU" dirty="0" smtClean="0"/>
              <a:t>количество созданных </a:t>
            </a:r>
            <a:r>
              <a:rPr lang="ru-RU" dirty="0"/>
              <a:t>потоков, версия </a:t>
            </a:r>
            <a:r>
              <a:rPr lang="en-US" dirty="0" smtClean="0"/>
              <a:t>JVM</a:t>
            </a:r>
            <a:r>
              <a:rPr lang="ru-RU" dirty="0" smtClean="0"/>
              <a:t> </a:t>
            </a:r>
            <a:r>
              <a:rPr lang="ru-RU" dirty="0"/>
              <a:t>и т.д.)</a:t>
            </a:r>
            <a:endParaRPr lang="ru-RU" dirty="0" smtClean="0"/>
          </a:p>
          <a:p>
            <a:pPr lvl="1"/>
            <a:r>
              <a:rPr lang="ru-RU" dirty="0"/>
              <a:t>М</a:t>
            </a:r>
            <a:r>
              <a:rPr lang="ru-RU" dirty="0" smtClean="0"/>
              <a:t>етрики приложения</a:t>
            </a:r>
            <a:r>
              <a:rPr lang="en-US" dirty="0" smtClean="0"/>
              <a:t> (</a:t>
            </a:r>
            <a:r>
              <a:rPr lang="ru-RU" dirty="0"/>
              <a:t>количество уникальных запросов, количество </a:t>
            </a:r>
            <a:r>
              <a:rPr lang="ru-RU" dirty="0" smtClean="0"/>
              <a:t>загруженных файлов</a:t>
            </a:r>
            <a:r>
              <a:rPr lang="en-US" dirty="0" smtClean="0"/>
              <a:t>)</a:t>
            </a:r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pPr marL="457200" indent="-45720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  <p:sp>
        <p:nvSpPr>
          <p:cNvPr id="5" name="AutoShap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699792" y="2406004"/>
            <a:ext cx="5328592" cy="3168734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lIns="72000" tIns="72000" rIns="72000" bIns="72000" anchor="t" anchorCtr="0"/>
          <a:lstStyle/>
          <a:p>
            <a:pPr marL="0" indent="0">
              <a:buNone/>
            </a:pPr>
            <a:r>
              <a:rPr lang="en-US" sz="1600" b="1" dirty="0" smtClean="0"/>
              <a:t>{</a:t>
            </a:r>
          </a:p>
          <a:p>
            <a:r>
              <a:rPr lang="en-US" sz="1600" b="1" dirty="0" smtClean="0"/>
              <a:t>  "</a:t>
            </a:r>
            <a:r>
              <a:rPr lang="en-US" sz="1600" b="1" dirty="0" err="1" smtClean="0"/>
              <a:t>gauge.uptime</a:t>
            </a:r>
            <a:r>
              <a:rPr lang="en-US" sz="1600" b="1" dirty="0" smtClean="0"/>
              <a:t>":</a:t>
            </a:r>
            <a:r>
              <a:rPr lang="ru-RU" sz="1600" b="1" dirty="0" smtClean="0"/>
              <a:t>1494</a:t>
            </a:r>
            <a:r>
              <a:rPr lang="en-US" sz="1600" b="1" dirty="0" smtClean="0"/>
              <a:t>0</a:t>
            </a:r>
            <a:r>
              <a:rPr lang="ru-RU" sz="1600" b="1" dirty="0" smtClean="0"/>
              <a:t>45951</a:t>
            </a:r>
            <a:r>
              <a:rPr lang="en-US" sz="1600" b="1" dirty="0" smtClean="0"/>
              <a:t>,</a:t>
            </a:r>
          </a:p>
          <a:p>
            <a:r>
              <a:rPr lang="en-US" sz="1600" b="1" dirty="0"/>
              <a:t> </a:t>
            </a:r>
            <a:r>
              <a:rPr lang="en-US" sz="1600" b="1" dirty="0" smtClean="0"/>
              <a:t> “</a:t>
            </a:r>
            <a:r>
              <a:rPr lang="en-US" sz="1600" b="1" dirty="0" err="1" smtClean="0"/>
              <a:t>counter.unique.uploads</a:t>
            </a:r>
            <a:r>
              <a:rPr lang="en-US" sz="1600" b="1" dirty="0" smtClean="0"/>
              <a:t>":</a:t>
            </a:r>
            <a:r>
              <a:rPr lang="ru-RU" sz="1600" b="1" dirty="0" smtClean="0"/>
              <a:t>4</a:t>
            </a:r>
            <a:r>
              <a:rPr lang="en-US" sz="1600" b="1" dirty="0" smtClean="0"/>
              <a:t>2</a:t>
            </a:r>
            <a:r>
              <a:rPr lang="en-US" sz="1600" b="1" dirty="0"/>
              <a:t>3</a:t>
            </a:r>
            <a:r>
              <a:rPr lang="en-US" sz="1600" b="1" dirty="0" smtClean="0"/>
              <a:t>,</a:t>
            </a:r>
          </a:p>
          <a:p>
            <a:r>
              <a:rPr lang="en-US" sz="1600" b="1" dirty="0" smtClean="0"/>
              <a:t>  “counter.unique.downloads":104,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  </a:t>
            </a:r>
            <a:r>
              <a:rPr lang="en-US" sz="1600" b="1" dirty="0" smtClean="0"/>
              <a:t>"</a:t>
            </a:r>
            <a:r>
              <a:rPr lang="en-US" sz="1600" b="1" dirty="0" err="1"/>
              <a:t>gauge</a:t>
            </a:r>
            <a:r>
              <a:rPr lang="en-US" sz="1600" b="1" dirty="0" err="1" smtClean="0"/>
              <a:t>.mem</a:t>
            </a:r>
            <a:r>
              <a:rPr lang="en-US" sz="1600" b="1" dirty="0" smtClean="0"/>
              <a:t>":</a:t>
            </a:r>
            <a:r>
              <a:rPr lang="ru-RU" sz="1600" b="1" dirty="0"/>
              <a:t>412450</a:t>
            </a:r>
            <a:r>
              <a:rPr lang="en-US" sz="1600" b="1" dirty="0" smtClean="0"/>
              <a:t>,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  </a:t>
            </a:r>
            <a:r>
              <a:rPr lang="en-US" sz="1600" b="1" dirty="0" smtClean="0"/>
              <a:t>"</a:t>
            </a:r>
            <a:r>
              <a:rPr lang="en-US" sz="1600" b="1" dirty="0" err="1" smtClean="0"/>
              <a:t>gauge.mem.free</a:t>
            </a:r>
            <a:r>
              <a:rPr lang="en-US" sz="1600" b="1" dirty="0" smtClean="0"/>
              <a:t>":</a:t>
            </a:r>
            <a:r>
              <a:rPr lang="ru-RU" sz="1600" b="1" dirty="0"/>
              <a:t>186152</a:t>
            </a:r>
            <a:r>
              <a:rPr lang="en-US" sz="1600" b="1" dirty="0" smtClean="0"/>
              <a:t>,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  </a:t>
            </a:r>
            <a:r>
              <a:rPr lang="en-US" sz="1600" b="1" dirty="0" smtClean="0"/>
              <a:t>"</a:t>
            </a:r>
            <a:r>
              <a:rPr lang="en-US" sz="1600" b="1" dirty="0" err="1"/>
              <a:t>gauge</a:t>
            </a:r>
            <a:r>
              <a:rPr lang="en-US" sz="1600" b="1" dirty="0" err="1" smtClean="0"/>
              <a:t>.classes</a:t>
            </a:r>
            <a:r>
              <a:rPr lang="en-US" sz="1600" b="1" dirty="0" smtClean="0"/>
              <a:t>":</a:t>
            </a:r>
            <a:r>
              <a:rPr lang="ru-RU" sz="1600" b="1" dirty="0"/>
              <a:t>15509</a:t>
            </a:r>
            <a:r>
              <a:rPr lang="en-US" sz="1600" b="1" dirty="0" smtClean="0"/>
              <a:t>,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  </a:t>
            </a:r>
            <a:r>
              <a:rPr lang="en-US" sz="1600" b="1" dirty="0" smtClean="0"/>
              <a:t>"</a:t>
            </a:r>
            <a:r>
              <a:rPr lang="en-US" sz="1600" b="1" dirty="0" err="1"/>
              <a:t>gauge</a:t>
            </a:r>
            <a:r>
              <a:rPr lang="en-US" sz="1600" b="1" dirty="0" err="1" smtClean="0"/>
              <a:t>.classes.loaded</a:t>
            </a:r>
            <a:r>
              <a:rPr lang="en-US" sz="1600" b="1" dirty="0" smtClean="0"/>
              <a:t>":</a:t>
            </a:r>
            <a:r>
              <a:rPr lang="ru-RU" sz="1600" b="1" dirty="0"/>
              <a:t>15539</a:t>
            </a:r>
            <a:r>
              <a:rPr lang="en-US" sz="1600" b="1" dirty="0" smtClean="0"/>
              <a:t>,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  "</a:t>
            </a:r>
            <a:r>
              <a:rPr lang="en-US" sz="1600" b="1" dirty="0" smtClean="0"/>
              <a:t>gauge.classes.unloaded":30,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 smtClean="0"/>
              <a:t>...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}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271527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of Resilience</a:t>
            </a:r>
            <a:r>
              <a:rPr lang="ru-RU" dirty="0"/>
              <a:t>: </a:t>
            </a:r>
            <a:r>
              <a:rPr lang="en-US" dirty="0" smtClean="0"/>
              <a:t>Monitoring</a:t>
            </a:r>
            <a:r>
              <a:rPr lang="ru-RU" dirty="0" smtClean="0"/>
              <a:t> – </a:t>
            </a:r>
            <a:r>
              <a:rPr lang="en-US" dirty="0" smtClean="0"/>
              <a:t>Health-checks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764704"/>
            <a:ext cx="8532813" cy="360040"/>
          </a:xfrm>
        </p:spPr>
        <p:txBody>
          <a:bodyPr/>
          <a:lstStyle/>
          <a:p>
            <a:pPr marL="457200" indent="-457200">
              <a:buNone/>
            </a:pPr>
            <a:r>
              <a:rPr lang="en-US" b="1" dirty="0" smtClean="0"/>
              <a:t>Health-check </a:t>
            </a:r>
            <a:r>
              <a:rPr lang="ru-RU" dirty="0" smtClean="0"/>
              <a:t>измеряет отклонение </a:t>
            </a:r>
            <a:r>
              <a:rPr lang="ru-RU" dirty="0"/>
              <a:t>в </a:t>
            </a:r>
            <a:r>
              <a:rPr lang="ru-RU" dirty="0" smtClean="0"/>
              <a:t>работе</a:t>
            </a:r>
          </a:p>
          <a:p>
            <a:endParaRPr lang="ru-RU" dirty="0" smtClean="0"/>
          </a:p>
          <a:p>
            <a:pPr marL="457200" indent="-45720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sp>
        <p:nvSpPr>
          <p:cNvPr id="5" name="AutoShap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23528" y="1484784"/>
            <a:ext cx="4608512" cy="3816424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lIns="72000" tIns="72000" rIns="72000" bIns="72000" anchor="t" anchorCtr="0"/>
          <a:lstStyle/>
          <a:p>
            <a:pPr latinLnBrk="1"/>
            <a:r>
              <a:rPr lang="en-US" sz="1200" b="1" dirty="0"/>
              <a:t>public class </a:t>
            </a:r>
            <a:r>
              <a:rPr lang="en-US" sz="1200" b="1" dirty="0" err="1"/>
              <a:t>DatabaseHealthCheck</a:t>
            </a:r>
            <a:r>
              <a:rPr lang="en-US" sz="1200" b="1" dirty="0"/>
              <a:t> extends </a:t>
            </a:r>
            <a:r>
              <a:rPr lang="en-US" sz="1200" b="1" dirty="0" err="1"/>
              <a:t>HealthCheck</a:t>
            </a:r>
            <a:r>
              <a:rPr lang="en-US" sz="1200" b="1" dirty="0"/>
              <a:t> {</a:t>
            </a:r>
            <a:endParaRPr lang="ru-RU" sz="1200" b="1" dirty="0"/>
          </a:p>
          <a:p>
            <a:pPr latinLnBrk="1"/>
            <a:r>
              <a:rPr lang="en-US" sz="1200" b="1" dirty="0"/>
              <a:t>    private final Database </a:t>
            </a:r>
            <a:r>
              <a:rPr lang="en-US" sz="1200" b="1" dirty="0" err="1"/>
              <a:t>database</a:t>
            </a:r>
            <a:r>
              <a:rPr lang="en-US" sz="1200" b="1" dirty="0"/>
              <a:t>;</a:t>
            </a:r>
            <a:endParaRPr lang="ru-RU" sz="1200" b="1" dirty="0"/>
          </a:p>
          <a:p>
            <a:pPr latinLnBrk="1"/>
            <a:r>
              <a:rPr lang="en-US" sz="1200" b="1" dirty="0"/>
              <a:t> </a:t>
            </a:r>
            <a:endParaRPr lang="ru-RU" sz="1200" b="1" dirty="0"/>
          </a:p>
          <a:p>
            <a:pPr latinLnBrk="1"/>
            <a:r>
              <a:rPr lang="en-US" sz="1200" b="1" dirty="0"/>
              <a:t>    public </a:t>
            </a:r>
            <a:r>
              <a:rPr lang="en-US" sz="1200" b="1" dirty="0" err="1"/>
              <a:t>DatabaseHealthCheck</a:t>
            </a:r>
            <a:r>
              <a:rPr lang="en-US" sz="1200" b="1" dirty="0"/>
              <a:t>(Database database) {</a:t>
            </a:r>
            <a:endParaRPr lang="ru-RU" sz="1200" b="1" dirty="0"/>
          </a:p>
          <a:p>
            <a:pPr latinLnBrk="1"/>
            <a:r>
              <a:rPr lang="en-US" sz="1200" b="1" dirty="0"/>
              <a:t>        </a:t>
            </a:r>
            <a:r>
              <a:rPr lang="en-US" sz="1200" b="1" dirty="0" err="1"/>
              <a:t>this.database</a:t>
            </a:r>
            <a:r>
              <a:rPr lang="en-US" sz="1200" b="1" dirty="0"/>
              <a:t> = database;</a:t>
            </a:r>
            <a:endParaRPr lang="ru-RU" sz="1200" b="1" dirty="0"/>
          </a:p>
          <a:p>
            <a:pPr latinLnBrk="1"/>
            <a:r>
              <a:rPr lang="en-US" sz="1200" b="1" dirty="0"/>
              <a:t>    }</a:t>
            </a:r>
            <a:endParaRPr lang="ru-RU" sz="1200" b="1" dirty="0"/>
          </a:p>
          <a:p>
            <a:pPr latinLnBrk="1"/>
            <a:r>
              <a:rPr lang="en-US" sz="1200" b="1" dirty="0"/>
              <a:t> </a:t>
            </a:r>
            <a:endParaRPr lang="ru-RU" sz="1200" b="1" dirty="0"/>
          </a:p>
          <a:p>
            <a:pPr latinLnBrk="1"/>
            <a:r>
              <a:rPr lang="en-US" sz="1200" b="1" dirty="0"/>
              <a:t>   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</a:rPr>
              <a:t>@Override</a:t>
            </a:r>
            <a:endParaRPr lang="ru-RU" sz="1200" b="1" dirty="0">
              <a:solidFill>
                <a:schemeClr val="accent2">
                  <a:lumMod val="50000"/>
                </a:schemeClr>
              </a:solidFill>
            </a:endParaRPr>
          </a:p>
          <a:p>
            <a:pPr latinLnBrk="1"/>
            <a:r>
              <a:rPr lang="en-US" sz="1200" b="1" dirty="0"/>
              <a:t>    protected Result check() throws Exception {</a:t>
            </a:r>
            <a:endParaRPr lang="ru-RU" sz="1200" b="1" dirty="0"/>
          </a:p>
          <a:p>
            <a:pPr latinLnBrk="1"/>
            <a:r>
              <a:rPr lang="en-US" sz="1200" b="1" dirty="0"/>
              <a:t>        if (</a:t>
            </a:r>
            <a:r>
              <a:rPr lang="en-US" sz="1200" b="1" dirty="0" err="1"/>
              <a:t>database.ping</a:t>
            </a:r>
            <a:r>
              <a:rPr lang="en-US" sz="1200" b="1" dirty="0"/>
              <a:t>()) {</a:t>
            </a:r>
            <a:endParaRPr lang="ru-RU" sz="1200" b="1" dirty="0"/>
          </a:p>
          <a:p>
            <a:pPr latinLnBrk="1"/>
            <a:r>
              <a:rPr lang="en-US" sz="1200" b="1" dirty="0"/>
              <a:t>            return </a:t>
            </a:r>
            <a:r>
              <a:rPr lang="en-US" sz="1200" b="1" dirty="0" err="1"/>
              <a:t>Result.healthy</a:t>
            </a:r>
            <a:r>
              <a:rPr lang="en-US" sz="1200" b="1" dirty="0"/>
              <a:t>();</a:t>
            </a:r>
            <a:endParaRPr lang="ru-RU" sz="1200" b="1" dirty="0"/>
          </a:p>
          <a:p>
            <a:pPr latinLnBrk="1"/>
            <a:r>
              <a:rPr lang="en-US" sz="1200" b="1" dirty="0"/>
              <a:t>        }</a:t>
            </a:r>
            <a:endParaRPr lang="ru-RU" sz="1200" b="1" dirty="0"/>
          </a:p>
          <a:p>
            <a:pPr latinLnBrk="1"/>
            <a:r>
              <a:rPr lang="en-US" sz="1200" b="1" dirty="0"/>
              <a:t>        return </a:t>
            </a:r>
            <a:r>
              <a:rPr lang="en-US" sz="1200" b="1" dirty="0" err="1"/>
              <a:t>Result.unhealthy</a:t>
            </a:r>
            <a:r>
              <a:rPr lang="en-US" sz="1200" b="1" dirty="0"/>
              <a:t>("Can't ping database");</a:t>
            </a:r>
            <a:endParaRPr lang="ru-RU" sz="1200" b="1" dirty="0"/>
          </a:p>
          <a:p>
            <a:pPr latinLnBrk="1"/>
            <a:r>
              <a:rPr lang="en-US" sz="1200" b="1" dirty="0"/>
              <a:t>    }</a:t>
            </a:r>
            <a:endParaRPr lang="ru-RU" sz="1200" b="1" dirty="0"/>
          </a:p>
          <a:p>
            <a:pPr latinLnBrk="1"/>
            <a:r>
              <a:rPr lang="en-US" sz="1200" b="1" dirty="0"/>
              <a:t>}</a:t>
            </a:r>
            <a:endParaRPr lang="ru-RU" sz="1200" b="1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6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5148064" y="1484784"/>
            <a:ext cx="3672408" cy="3168734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lIns="72000" tIns="72000" rIns="72000" bIns="72000" anchor="t" anchorCtr="0"/>
          <a:lstStyle/>
          <a:p>
            <a:r>
              <a:rPr lang="en-US" sz="1600" b="1" dirty="0"/>
              <a:t>{</a:t>
            </a:r>
          </a:p>
          <a:p>
            <a:r>
              <a:rPr lang="en-US" sz="1600" b="1" dirty="0"/>
              <a:t>    "status" : </a:t>
            </a:r>
            <a:r>
              <a:rPr lang="en-US" sz="1600" b="1" dirty="0" smtClean="0"/>
              <a:t>“FAIL",</a:t>
            </a:r>
            <a:endParaRPr lang="en-US" sz="1600" b="1" dirty="0"/>
          </a:p>
          <a:p>
            <a:r>
              <a:rPr lang="en-US" sz="1600" b="1" dirty="0"/>
              <a:t>    </a:t>
            </a:r>
            <a:r>
              <a:rPr lang="en-US" sz="1600" b="1" dirty="0" smtClean="0"/>
              <a:t>“</a:t>
            </a:r>
            <a:r>
              <a:rPr lang="en-US" sz="1600" b="1" dirty="0" err="1" smtClean="0"/>
              <a:t>databaseHealthCheck</a:t>
            </a:r>
            <a:r>
              <a:rPr lang="en-US" sz="1600" b="1" dirty="0"/>
              <a:t>" : {</a:t>
            </a:r>
          </a:p>
          <a:p>
            <a:r>
              <a:rPr lang="en-US" sz="1600" b="1" dirty="0"/>
              <a:t>        "status" : </a:t>
            </a:r>
            <a:r>
              <a:rPr lang="en-US" sz="1600" b="1" dirty="0" smtClean="0"/>
              <a:t>“FAIL"</a:t>
            </a:r>
            <a:endParaRPr lang="en-US" sz="1600" b="1" dirty="0"/>
          </a:p>
          <a:p>
            <a:r>
              <a:rPr lang="en-US" sz="1600" b="1" dirty="0"/>
              <a:t>      </a:t>
            </a:r>
            <a:r>
              <a:rPr lang="en-US" sz="1600" b="1" dirty="0" smtClean="0"/>
              <a:t>},</a:t>
            </a:r>
            <a:endParaRPr lang="en-US" sz="1600" b="1" dirty="0"/>
          </a:p>
          <a:p>
            <a:r>
              <a:rPr lang="en-US" sz="1600" b="1" dirty="0"/>
              <a:t>     "</a:t>
            </a:r>
            <a:r>
              <a:rPr lang="en-US" sz="1600" b="1" dirty="0" err="1" smtClean="0"/>
              <a:t>diskSpace</a:t>
            </a:r>
            <a:r>
              <a:rPr lang="en-US" sz="1600" b="1" dirty="0" err="1"/>
              <a:t>HealthCheck</a:t>
            </a:r>
            <a:r>
              <a:rPr lang="en-US" sz="1600" b="1" dirty="0" smtClean="0"/>
              <a:t>" </a:t>
            </a:r>
            <a:r>
              <a:rPr lang="en-US" sz="1600" b="1" dirty="0"/>
              <a:t>: {</a:t>
            </a:r>
          </a:p>
          <a:p>
            <a:r>
              <a:rPr lang="en-US" sz="1600" b="1" dirty="0"/>
              <a:t>         "status" : </a:t>
            </a:r>
            <a:r>
              <a:rPr lang="en-US" sz="1600" b="1" dirty="0" smtClean="0"/>
              <a:t>“OK"</a:t>
            </a:r>
            <a:endParaRPr lang="en-US" sz="1600" b="1" dirty="0"/>
          </a:p>
          <a:p>
            <a:r>
              <a:rPr lang="en-US" sz="1600" b="1" dirty="0"/>
              <a:t>     }</a:t>
            </a:r>
          </a:p>
          <a:p>
            <a:r>
              <a:rPr lang="en-US" sz="16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4578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Application performance monitoring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23528" y="764704"/>
            <a:ext cx="8532813" cy="5040560"/>
          </a:xfrm>
        </p:spPr>
        <p:txBody>
          <a:bodyPr/>
          <a:lstStyle/>
          <a:p>
            <a:pPr marL="457200" indent="-457200">
              <a:buNone/>
            </a:pPr>
            <a:r>
              <a:rPr lang="ru-RU" b="1" dirty="0"/>
              <a:t>Мониторинг производительности приложения</a:t>
            </a:r>
            <a:r>
              <a:rPr lang="ru-RU" dirty="0"/>
              <a:t> – это раздел информационных </a:t>
            </a:r>
            <a:endParaRPr lang="en-US" dirty="0" smtClean="0"/>
          </a:p>
          <a:p>
            <a:pPr marL="457200" indent="-457200">
              <a:buNone/>
            </a:pPr>
            <a:r>
              <a:rPr lang="ru-RU" dirty="0" smtClean="0"/>
              <a:t>технологий</a:t>
            </a:r>
            <a:r>
              <a:rPr lang="ru-RU" dirty="0"/>
              <a:t>, который фокусируется на проверке того, что приложение функционирует </a:t>
            </a:r>
            <a:endParaRPr lang="en-US" dirty="0" smtClean="0"/>
          </a:p>
          <a:p>
            <a:pPr marL="457200" indent="-457200">
              <a:buNone/>
            </a:pPr>
            <a:r>
              <a:rPr lang="ru-RU" dirty="0" smtClean="0"/>
              <a:t>должным </a:t>
            </a:r>
            <a:r>
              <a:rPr lang="ru-RU" dirty="0"/>
              <a:t>образом. </a:t>
            </a:r>
          </a:p>
          <a:p>
            <a:pPr marL="457200" indent="-457200">
              <a:buNone/>
            </a:pPr>
            <a:endParaRPr lang="ru-RU" dirty="0"/>
          </a:p>
          <a:p>
            <a:pPr marL="457200" indent="-457200">
              <a:buNone/>
            </a:pPr>
            <a:r>
              <a:rPr lang="ru-RU" dirty="0" smtClean="0"/>
              <a:t>Основные решаемые задачи:</a:t>
            </a:r>
            <a:endParaRPr lang="ru-RU" dirty="0"/>
          </a:p>
          <a:p>
            <a:pPr lvl="1"/>
            <a:r>
              <a:rPr lang="ru-RU" dirty="0" smtClean="0"/>
              <a:t>Анализ</a:t>
            </a:r>
          </a:p>
          <a:p>
            <a:pPr lvl="1"/>
            <a:r>
              <a:rPr lang="ru-RU" dirty="0" smtClean="0"/>
              <a:t>Профилирование</a:t>
            </a:r>
          </a:p>
          <a:p>
            <a:pPr lvl="1"/>
            <a:r>
              <a:rPr lang="ru-RU" dirty="0" smtClean="0"/>
              <a:t>Реакция на состояние системы</a:t>
            </a:r>
          </a:p>
          <a:p>
            <a:endParaRPr lang="ru-RU" dirty="0" smtClean="0"/>
          </a:p>
          <a:p>
            <a:pPr marL="457200" indent="-45720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  <p:sp>
        <p:nvSpPr>
          <p:cNvPr id="5" name="AutoShape 2" descr="Картинки по запросу nagio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284" y="1556792"/>
            <a:ext cx="1839548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782" y="2852936"/>
            <a:ext cx="2388417" cy="670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717032"/>
            <a:ext cx="2160240" cy="38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630" y="4437112"/>
            <a:ext cx="2639062" cy="4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527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Application performance </a:t>
            </a:r>
            <a:r>
              <a:rPr lang="en-US" b="1" dirty="0" smtClean="0">
                <a:effectLst/>
              </a:rPr>
              <a:t>monitoring #2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  <p:sp>
        <p:nvSpPr>
          <p:cNvPr id="6" name="AutoShap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5984623" y="1138076"/>
            <a:ext cx="1836204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de-DE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APM Server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863927" y="1138775"/>
            <a:ext cx="1836204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de-DE" sz="1600" dirty="0" err="1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Microservice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403648" y="2674602"/>
            <a:ext cx="1836204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de-DE" sz="1600" dirty="0" err="1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Microservice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9" name="Цилиндр 8"/>
          <p:cNvSpPr/>
          <p:nvPr/>
        </p:nvSpPr>
        <p:spPr bwMode="auto">
          <a:xfrm>
            <a:off x="3228377" y="4176932"/>
            <a:ext cx="1008114" cy="1080120"/>
          </a:xfrm>
          <a:prstGeom prst="can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lang="en-US" sz="1400" dirty="0" smtClean="0">
                <a:solidFill>
                  <a:schemeClr val="bg1"/>
                </a:solidFill>
              </a:rPr>
              <a:t>Database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10" name="Прямая со стрелкой 9"/>
          <p:cNvCxnSpPr>
            <a:stCxn id="6" idx="1"/>
            <a:endCxn id="7" idx="3"/>
          </p:cNvCxnSpPr>
          <p:nvPr/>
        </p:nvCxnSpPr>
        <p:spPr bwMode="auto">
          <a:xfrm flipH="1">
            <a:off x="2700131" y="1484784"/>
            <a:ext cx="3284492" cy="699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13" name="Прямая со стрелкой 12"/>
          <p:cNvCxnSpPr>
            <a:endCxn id="8" idx="3"/>
          </p:cNvCxnSpPr>
          <p:nvPr/>
        </p:nvCxnSpPr>
        <p:spPr bwMode="auto">
          <a:xfrm flipH="1">
            <a:off x="3239852" y="1628800"/>
            <a:ext cx="2744771" cy="1392510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16" name="Прямая со стрелкой 15"/>
          <p:cNvCxnSpPr/>
          <p:nvPr/>
        </p:nvCxnSpPr>
        <p:spPr bwMode="auto">
          <a:xfrm flipH="1">
            <a:off x="4067944" y="1832191"/>
            <a:ext cx="1916680" cy="2388897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21" name="AutoShap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3131840" y="1135278"/>
            <a:ext cx="2304256" cy="2880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>
                <a:latin typeface="TeleGrotesk Headline" pitchFamily="2" charset="0"/>
                <a:ea typeface="MS PGothic" charset="0"/>
                <a:cs typeface="Times New Roman" pitchFamily="18" charset="0"/>
              </a:rPr>
              <a:t>s</a:t>
            </a:r>
            <a:r>
              <a:rPr lang="en-US" sz="1600" dirty="0" smtClean="0">
                <a:latin typeface="TeleGrotesk Headline" pitchFamily="2" charset="0"/>
                <a:ea typeface="MS PGothic" charset="0"/>
                <a:cs typeface="Times New Roman" pitchFamily="18" charset="0"/>
              </a:rPr>
              <a:t>tate request</a:t>
            </a:r>
            <a:endParaRPr lang="de-DE" sz="1600" dirty="0"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32" name="AutoShape 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2915816" y="1492524"/>
            <a:ext cx="2736304" cy="2880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>
                <a:latin typeface="TeleGrotesk Headline" pitchFamily="2" charset="0"/>
                <a:ea typeface="MS PGothic" charset="0"/>
                <a:cs typeface="Times New Roman" pitchFamily="18" charset="0"/>
              </a:rPr>
              <a:t>m</a:t>
            </a:r>
            <a:r>
              <a:rPr lang="en-US" sz="1600" dirty="0" smtClean="0">
                <a:latin typeface="TeleGrotesk Headline" pitchFamily="2" charset="0"/>
                <a:ea typeface="MS PGothic" charset="0"/>
                <a:cs typeface="Times New Roman" pitchFamily="18" charset="0"/>
              </a:rPr>
              <a:t>etrics, health-checks</a:t>
            </a:r>
            <a:endParaRPr lang="de-DE" sz="1600" dirty="0"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cxnSp>
        <p:nvCxnSpPr>
          <p:cNvPr id="40" name="Соединительная линия уступом 39"/>
          <p:cNvCxnSpPr>
            <a:stCxn id="6" idx="2"/>
            <a:endCxn id="41" idx="2"/>
          </p:cNvCxnSpPr>
          <p:nvPr/>
        </p:nvCxnSpPr>
        <p:spPr bwMode="auto">
          <a:xfrm rot="16200000" flipH="1">
            <a:off x="6139229" y="2594987"/>
            <a:ext cx="2076586" cy="549595"/>
          </a:xfrm>
          <a:prstGeom prst="bentConnector2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1" name="Цилиндр 40"/>
          <p:cNvSpPr/>
          <p:nvPr/>
        </p:nvSpPr>
        <p:spPr bwMode="auto">
          <a:xfrm>
            <a:off x="7452320" y="3368018"/>
            <a:ext cx="1008114" cy="1080120"/>
          </a:xfrm>
          <a:prstGeom prst="can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de-DE" sz="14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APM Storage</a:t>
            </a:r>
          </a:p>
        </p:txBody>
      </p:sp>
      <p:sp>
        <p:nvSpPr>
          <p:cNvPr id="44" name="Овал 43"/>
          <p:cNvSpPr/>
          <p:nvPr/>
        </p:nvSpPr>
        <p:spPr bwMode="auto">
          <a:xfrm>
            <a:off x="1619672" y="692696"/>
            <a:ext cx="360040" cy="360040"/>
          </a:xfrm>
          <a:prstGeom prst="ellipse">
            <a:avLst/>
          </a:prstGeom>
          <a:solidFill>
            <a:srgbClr val="00B05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45" name="Овал 44"/>
          <p:cNvSpPr/>
          <p:nvPr/>
        </p:nvSpPr>
        <p:spPr bwMode="auto">
          <a:xfrm>
            <a:off x="3563888" y="3728058"/>
            <a:ext cx="360040" cy="360040"/>
          </a:xfrm>
          <a:prstGeom prst="ellipse">
            <a:avLst/>
          </a:prstGeom>
          <a:solidFill>
            <a:srgbClr val="00B05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48" name="Овал 47"/>
          <p:cNvSpPr/>
          <p:nvPr/>
        </p:nvSpPr>
        <p:spPr bwMode="auto">
          <a:xfrm>
            <a:off x="2141730" y="2204864"/>
            <a:ext cx="360040" cy="360040"/>
          </a:xfrm>
          <a:prstGeom prst="ellipse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27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539552" y="980728"/>
            <a:ext cx="2808312" cy="4464496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vert="vert270" wrap="none" lIns="72000" tIns="72000" rIns="72000" bIns="72000" anchor="ctr" anchorCtr="1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3200" dirty="0" err="1" smtClean="0">
                <a:latin typeface="TeleGrotesk Headline" pitchFamily="2" charset="0"/>
                <a:ea typeface="MS PGothic" charset="0"/>
                <a:cs typeface="Times New Roman" pitchFamily="18" charset="0"/>
              </a:rPr>
              <a:t>Microservice</a:t>
            </a:r>
            <a:endParaRPr lang="de-DE" sz="3200" dirty="0"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Стандартные решения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  <p:sp>
        <p:nvSpPr>
          <p:cNvPr id="6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6336196" y="1080474"/>
            <a:ext cx="1836204" cy="414872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de-DE" sz="1600" dirty="0" err="1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Microservice</a:t>
            </a:r>
            <a:r>
              <a:rPr lang="ru-RU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 </a:t>
            </a:r>
            <a:endParaRPr lang="en-US" sz="1600" dirty="0" smtClean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Infrastructure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2411760" y="1196752"/>
            <a:ext cx="1872208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Standard </a:t>
            </a:r>
          </a:p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Logging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0" name="AutoShap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2411760" y="2015504"/>
            <a:ext cx="1872208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Standard </a:t>
            </a:r>
            <a:endParaRPr lang="en-US" sz="1600" dirty="0" smtClean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Monitoring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1" name="AutoShape 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2433023" y="2807592"/>
            <a:ext cx="1872208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Standard </a:t>
            </a:r>
          </a:p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Configuration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2" name="AutoShape 5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2433023" y="3599680"/>
            <a:ext cx="1872208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Standard </a:t>
            </a:r>
          </a:p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Service Discovery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3" name="AutoShape 5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2433722" y="4391768"/>
            <a:ext cx="1872208" cy="693416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600" dirty="0" smtClean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Standard Security</a:t>
            </a:r>
            <a:endParaRPr lang="de-DE" sz="16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cxnSp>
        <p:nvCxnSpPr>
          <p:cNvPr id="20" name="Прямая со стрелкой 19"/>
          <p:cNvCxnSpPr>
            <a:endCxn id="9" idx="3"/>
          </p:cNvCxnSpPr>
          <p:nvPr/>
        </p:nvCxnSpPr>
        <p:spPr bwMode="auto">
          <a:xfrm flipH="1">
            <a:off x="4283968" y="1543460"/>
            <a:ext cx="2052228" cy="0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23" name="Прямая со стрелкой 22"/>
          <p:cNvCxnSpPr>
            <a:endCxn id="10" idx="3"/>
          </p:cNvCxnSpPr>
          <p:nvPr/>
        </p:nvCxnSpPr>
        <p:spPr bwMode="auto">
          <a:xfrm flipH="1">
            <a:off x="4283968" y="2362212"/>
            <a:ext cx="2052228" cy="0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26" name="Прямая со стрелкой 25"/>
          <p:cNvCxnSpPr>
            <a:stCxn id="6" idx="1"/>
            <a:endCxn id="11" idx="3"/>
          </p:cNvCxnSpPr>
          <p:nvPr/>
        </p:nvCxnSpPr>
        <p:spPr bwMode="auto">
          <a:xfrm flipH="1" flipV="1">
            <a:off x="4305231" y="3154300"/>
            <a:ext cx="2030965" cy="537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29" name="Прямая со стрелкой 28"/>
          <p:cNvCxnSpPr>
            <a:endCxn id="12" idx="3"/>
          </p:cNvCxnSpPr>
          <p:nvPr/>
        </p:nvCxnSpPr>
        <p:spPr bwMode="auto">
          <a:xfrm flipH="1">
            <a:off x="4305231" y="3946388"/>
            <a:ext cx="2030965" cy="0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32" name="Прямая со стрелкой 31"/>
          <p:cNvCxnSpPr>
            <a:endCxn id="13" idx="3"/>
          </p:cNvCxnSpPr>
          <p:nvPr/>
        </p:nvCxnSpPr>
        <p:spPr bwMode="auto">
          <a:xfrm flipH="1">
            <a:off x="4305930" y="4738476"/>
            <a:ext cx="2030266" cy="0"/>
          </a:xfrm>
          <a:prstGeom prst="straightConnector1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71527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Шаблоны проектов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764704"/>
            <a:ext cx="8532813" cy="4104456"/>
          </a:xfrm>
        </p:spPr>
        <p:txBody>
          <a:bodyPr/>
          <a:lstStyle/>
          <a:p>
            <a:pPr marL="457200" indent="-457200">
              <a:buNone/>
            </a:pPr>
            <a:r>
              <a:rPr lang="ru-RU" b="1" dirty="0" smtClean="0"/>
              <a:t>Шаблон проекта </a:t>
            </a:r>
            <a:r>
              <a:rPr lang="ru-RU" dirty="0" smtClean="0"/>
              <a:t>– предлагает </a:t>
            </a:r>
            <a:r>
              <a:rPr lang="ru-RU" dirty="0"/>
              <a:t>единообразное решение общих задач</a:t>
            </a:r>
            <a:endParaRPr lang="ru-RU" dirty="0" smtClean="0"/>
          </a:p>
          <a:p>
            <a:endParaRPr lang="ru-RU" dirty="0" smtClean="0"/>
          </a:p>
          <a:p>
            <a:pPr marL="457200" indent="-457200">
              <a:buNone/>
            </a:pPr>
            <a:r>
              <a:rPr lang="ru-RU" dirty="0" smtClean="0"/>
              <a:t>Достоинства:</a:t>
            </a:r>
          </a:p>
          <a:p>
            <a:r>
              <a:rPr lang="ru-RU" dirty="0" smtClean="0"/>
              <a:t>Повышает продуктивность команд</a:t>
            </a:r>
          </a:p>
          <a:p>
            <a:r>
              <a:rPr lang="ru-RU" dirty="0" smtClean="0"/>
              <a:t>Демонстрирует правильное использование технологий</a:t>
            </a:r>
          </a:p>
          <a:p>
            <a:r>
              <a:rPr lang="ru-RU" dirty="0" smtClean="0"/>
              <a:t>Содержит </a:t>
            </a:r>
            <a:r>
              <a:rPr lang="ru-RU" dirty="0"/>
              <a:t>полностью рабочий </a:t>
            </a:r>
            <a:r>
              <a:rPr lang="ru-RU" dirty="0" smtClean="0"/>
              <a:t>прототип для запуска на целевой платформе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 smtClean="0"/>
              <a:t>Недостатки:</a:t>
            </a:r>
          </a:p>
          <a:p>
            <a:r>
              <a:rPr lang="ru-RU" dirty="0" smtClean="0"/>
              <a:t>Разрабатываемые микросервисы должны адаптироваться по изменяющийся шаблон, на котором они основаны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527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Коммуникация в микросервисной инфраструктуре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764704"/>
            <a:ext cx="8532813" cy="5256584"/>
          </a:xfrm>
        </p:spPr>
        <p:txBody>
          <a:bodyPr/>
          <a:lstStyle/>
          <a:p>
            <a:pPr marL="457200" indent="-457200">
              <a:buNone/>
            </a:pPr>
            <a:r>
              <a:rPr lang="ru-RU" dirty="0" smtClean="0"/>
              <a:t>Основные механизмы коммуникации: </a:t>
            </a:r>
          </a:p>
          <a:p>
            <a:pPr marL="457200" indent="-457200">
              <a:buNone/>
            </a:pPr>
            <a:endParaRPr lang="ru-RU" dirty="0" smtClean="0"/>
          </a:p>
          <a:p>
            <a:r>
              <a:rPr lang="ru-RU" b="1" dirty="0" smtClean="0"/>
              <a:t>Синхронный</a:t>
            </a:r>
            <a:r>
              <a:rPr lang="ru-RU" dirty="0" smtClean="0"/>
              <a:t> (</a:t>
            </a:r>
            <a:r>
              <a:rPr lang="en-US" dirty="0" smtClean="0"/>
              <a:t>REST, SOAP, </a:t>
            </a:r>
            <a:r>
              <a:rPr lang="en-US" dirty="0" err="1" smtClean="0"/>
              <a:t>WebSockets</a:t>
            </a:r>
            <a:r>
              <a:rPr lang="en-US" dirty="0" smtClean="0"/>
              <a:t>)</a:t>
            </a:r>
            <a:endParaRPr lang="ru-RU" dirty="0" smtClean="0"/>
          </a:p>
          <a:p>
            <a:pPr marL="360363" lvl="1" indent="0">
              <a:buNone/>
            </a:pPr>
            <a:r>
              <a:rPr lang="ru-RU" dirty="0" smtClean="0"/>
              <a:t>Недостатки: </a:t>
            </a:r>
          </a:p>
          <a:p>
            <a:pPr lvl="1"/>
            <a:r>
              <a:rPr lang="ru-RU" dirty="0"/>
              <a:t>О</a:t>
            </a:r>
            <a:r>
              <a:rPr lang="ru-RU" dirty="0" smtClean="0"/>
              <a:t>тсутствует поддержка модели </a:t>
            </a:r>
            <a:r>
              <a:rPr lang="en-US" dirty="0" smtClean="0"/>
              <a:t>publish/subscribe</a:t>
            </a:r>
          </a:p>
          <a:p>
            <a:pPr lvl="1"/>
            <a:r>
              <a:rPr lang="ru-RU" dirty="0"/>
              <a:t>К</a:t>
            </a:r>
            <a:r>
              <a:rPr lang="ru-RU" dirty="0" smtClean="0"/>
              <a:t>лиент </a:t>
            </a:r>
            <a:r>
              <a:rPr lang="ru-RU" dirty="0"/>
              <a:t>и сервер должны </a:t>
            </a:r>
            <a:r>
              <a:rPr lang="ru-RU" dirty="0" smtClean="0"/>
              <a:t>быть одновременно доступны</a:t>
            </a:r>
          </a:p>
          <a:p>
            <a:pPr lvl="1"/>
            <a:endParaRPr lang="ru-RU" dirty="0"/>
          </a:p>
          <a:p>
            <a:r>
              <a:rPr lang="ru-RU" b="1" dirty="0" smtClean="0"/>
              <a:t>Асинхронный</a:t>
            </a:r>
            <a:r>
              <a:rPr lang="en-US" dirty="0" smtClean="0"/>
              <a:t> (Message Broker)</a:t>
            </a:r>
            <a:endParaRPr lang="ru-RU" dirty="0" smtClean="0"/>
          </a:p>
          <a:p>
            <a:pPr marL="360363" lvl="1" indent="0">
              <a:buNone/>
            </a:pPr>
            <a:r>
              <a:rPr lang="ru-RU" dirty="0" smtClean="0"/>
              <a:t>Недостатки:</a:t>
            </a:r>
          </a:p>
          <a:p>
            <a:pPr lvl="1"/>
            <a:r>
              <a:rPr lang="ru-RU" dirty="0" smtClean="0"/>
              <a:t>Невозможность передать большой объем данных</a:t>
            </a:r>
            <a:endParaRPr lang="ru-RU" dirty="0"/>
          </a:p>
          <a:p>
            <a:endParaRPr lang="ru-RU" dirty="0" smtClean="0"/>
          </a:p>
          <a:p>
            <a:pPr marL="457200" indent="-45720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527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764704"/>
            <a:ext cx="8532813" cy="3744416"/>
          </a:xfrm>
        </p:spPr>
        <p:txBody>
          <a:bodyPr/>
          <a:lstStyle/>
          <a:p>
            <a:pPr marL="0" indent="0">
              <a:buNone/>
            </a:pPr>
            <a:endParaRPr lang="ru-RU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ru-RU" b="1" dirty="0" smtClean="0">
                <a:solidFill>
                  <a:schemeClr val="tx2"/>
                </a:solidFill>
              </a:rPr>
              <a:t>!Микросервис должен предоставлять интерфейс для того, чтобы внешние системы могли с ним взаимодействовать</a:t>
            </a:r>
          </a:p>
          <a:p>
            <a:endParaRPr lang="ru-RU" dirty="0" smtClean="0"/>
          </a:p>
          <a:p>
            <a:pPr marL="457200" indent="-457200">
              <a:buNone/>
            </a:pPr>
            <a:r>
              <a:rPr lang="ru-RU" b="1" dirty="0" smtClean="0">
                <a:solidFill>
                  <a:schemeClr val="tx2"/>
                </a:solidFill>
              </a:rPr>
              <a:t>!Интерфейсы для внешних систем фиксируются определенной версией и </a:t>
            </a:r>
          </a:p>
          <a:p>
            <a:pPr marL="457200" indent="-457200">
              <a:buNone/>
            </a:pPr>
            <a:r>
              <a:rPr lang="ru-RU" b="1" dirty="0" smtClean="0">
                <a:solidFill>
                  <a:schemeClr val="tx2"/>
                </a:solidFill>
              </a:rPr>
              <a:t>больше не изменяются</a:t>
            </a:r>
            <a:endParaRPr lang="ru-RU" b="1" dirty="0">
              <a:solidFill>
                <a:schemeClr val="tx2"/>
              </a:solidFill>
            </a:endParaRPr>
          </a:p>
          <a:p>
            <a:pPr marL="457200" indent="-457200">
              <a:buNone/>
            </a:pPr>
            <a:endParaRPr lang="ru-RU" dirty="0" smtClean="0"/>
          </a:p>
          <a:p>
            <a:pPr marL="457200" indent="-457200">
              <a:buNone/>
            </a:pPr>
            <a:r>
              <a:rPr lang="ru-RU" b="1" dirty="0" smtClean="0">
                <a:solidFill>
                  <a:schemeClr val="tx2"/>
                </a:solidFill>
              </a:rPr>
              <a:t>!Если изменения в интерфейсе необходимы, то разрабатывается его новая </a:t>
            </a:r>
          </a:p>
          <a:p>
            <a:pPr marL="457200" indent="-457200">
              <a:buNone/>
            </a:pPr>
            <a:r>
              <a:rPr lang="ru-RU" b="1" dirty="0" smtClean="0">
                <a:solidFill>
                  <a:schemeClr val="tx2"/>
                </a:solidFill>
              </a:rPr>
              <a:t>версия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527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монолитное приложение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764704"/>
            <a:ext cx="8532813" cy="720080"/>
          </a:xfrm>
        </p:spPr>
        <p:txBody>
          <a:bodyPr/>
          <a:lstStyle/>
          <a:p>
            <a:pPr marL="457200" indent="-457200">
              <a:buNone/>
            </a:pPr>
            <a:r>
              <a:rPr lang="ru-RU" b="1" dirty="0"/>
              <a:t>Монолит</a:t>
            </a:r>
            <a:r>
              <a:rPr lang="ru-RU" dirty="0"/>
              <a:t> – это архитектурный подход в проектировании приложений, при котором </a:t>
            </a:r>
            <a:r>
              <a:rPr lang="ru-RU" dirty="0" smtClean="0"/>
              <a:t>вся </a:t>
            </a:r>
          </a:p>
          <a:p>
            <a:pPr marL="457200" indent="-457200">
              <a:buNone/>
            </a:pPr>
            <a:r>
              <a:rPr lang="ru-RU" dirty="0" smtClean="0"/>
              <a:t>логика </a:t>
            </a:r>
            <a:r>
              <a:rPr lang="ru-RU" dirty="0"/>
              <a:t>аккумулируется внутри одного </a:t>
            </a:r>
            <a:r>
              <a:rPr lang="ru-RU" dirty="0" smtClean="0"/>
              <a:t>сервера </a:t>
            </a:r>
            <a:r>
              <a:rPr lang="ru-RU" dirty="0"/>
              <a:t>приложений.</a:t>
            </a:r>
            <a:endParaRPr lang="ru-RU" dirty="0" smtClean="0"/>
          </a:p>
          <a:p>
            <a:endParaRPr lang="ru-RU" dirty="0" smtClean="0"/>
          </a:p>
          <a:p>
            <a:pPr marL="457200" indent="-45720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484784"/>
            <a:ext cx="6393334" cy="45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8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389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1512168" cy="459904"/>
          </a:xfrm>
        </p:spPr>
        <p:txBody>
          <a:bodyPr/>
          <a:lstStyle/>
          <a:p>
            <a:r>
              <a:rPr lang="ru-RU" dirty="0" smtClean="0"/>
              <a:t>Опасность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74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Транзакции в микросервисной архитектуре - </a:t>
            </a:r>
            <a:r>
              <a:rPr lang="en-US" dirty="0" smtClean="0"/>
              <a:t>ACID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764704"/>
            <a:ext cx="8532813" cy="5184576"/>
          </a:xfrm>
        </p:spPr>
        <p:txBody>
          <a:bodyPr/>
          <a:lstStyle/>
          <a:p>
            <a:pPr marL="0" lvl="0" indent="0">
              <a:buNone/>
            </a:pPr>
            <a:r>
              <a:rPr lang="ru-RU" dirty="0"/>
              <a:t>Требования предъявляемые к </a:t>
            </a:r>
            <a:r>
              <a:rPr lang="en-US" dirty="0" smtClean="0"/>
              <a:t>ACID-</a:t>
            </a:r>
            <a:r>
              <a:rPr lang="ru-RU" dirty="0" smtClean="0"/>
              <a:t>транзакциям :</a:t>
            </a:r>
            <a:endParaRPr lang="ru-RU" dirty="0"/>
          </a:p>
          <a:p>
            <a:pPr lvl="0"/>
            <a:r>
              <a:rPr lang="en-US" b="1" dirty="0" smtClean="0"/>
              <a:t>Atomicity</a:t>
            </a:r>
            <a:r>
              <a:rPr lang="en-US" dirty="0" smtClean="0"/>
              <a:t> </a:t>
            </a:r>
            <a:r>
              <a:rPr lang="ru-RU" dirty="0" smtClean="0"/>
              <a:t>– гарантирует</a:t>
            </a:r>
            <a:r>
              <a:rPr lang="ru-RU" dirty="0"/>
              <a:t>, что данная транзакция либо будет выполнена полностью, либо не выполнена совсем. В случае ошибки, </a:t>
            </a:r>
            <a:r>
              <a:rPr lang="ru-RU" dirty="0" smtClean="0"/>
              <a:t>будет </a:t>
            </a:r>
            <a:r>
              <a:rPr lang="ru-RU" dirty="0"/>
              <a:t>произведен откат всех изменений.</a:t>
            </a:r>
          </a:p>
          <a:p>
            <a:pPr lvl="0"/>
            <a:r>
              <a:rPr lang="en-US" b="1" dirty="0" smtClean="0"/>
              <a:t>Consistency</a:t>
            </a:r>
            <a:r>
              <a:rPr lang="en-US" dirty="0" smtClean="0"/>
              <a:t> </a:t>
            </a:r>
            <a:r>
              <a:rPr lang="ru-RU" dirty="0" smtClean="0"/>
              <a:t>– означает </a:t>
            </a:r>
            <a:r>
              <a:rPr lang="ru-RU" dirty="0"/>
              <a:t>что данные согласованы до и после выполнения транзакции, например </a:t>
            </a:r>
            <a:r>
              <a:rPr lang="ru-RU" dirty="0" err="1"/>
              <a:t>валидации</a:t>
            </a:r>
            <a:r>
              <a:rPr lang="ru-RU" dirty="0"/>
              <a:t> не нарушены.</a:t>
            </a:r>
          </a:p>
          <a:p>
            <a:pPr lvl="0"/>
            <a:r>
              <a:rPr lang="en-US" b="1" dirty="0" smtClean="0"/>
              <a:t>Isolation</a:t>
            </a:r>
            <a:r>
              <a:rPr lang="en-US" dirty="0"/>
              <a:t> </a:t>
            </a:r>
            <a:r>
              <a:rPr lang="ru-RU" dirty="0" smtClean="0"/>
              <a:t>– гарантирует</a:t>
            </a:r>
            <a:r>
              <a:rPr lang="ru-RU" dirty="0"/>
              <a:t>, что операции параллельных транзакций будут выполнять раздельно и не влиять друг на друга.</a:t>
            </a:r>
          </a:p>
          <a:p>
            <a:pPr lvl="0"/>
            <a:r>
              <a:rPr lang="en-US" b="1" dirty="0" smtClean="0"/>
              <a:t>Durability</a:t>
            </a:r>
            <a:r>
              <a:rPr lang="en-US" dirty="0"/>
              <a:t> </a:t>
            </a:r>
            <a:r>
              <a:rPr lang="ru-RU" dirty="0" smtClean="0"/>
              <a:t>– гарантирует </a:t>
            </a:r>
            <a:r>
              <a:rPr lang="ru-RU" dirty="0"/>
              <a:t>что данные будут сохранены и доступны даже после физического сбоя оборудования.</a:t>
            </a:r>
          </a:p>
          <a:p>
            <a:endParaRPr lang="ru-RU" dirty="0" smtClean="0"/>
          </a:p>
          <a:p>
            <a:endParaRPr lang="ru-RU" dirty="0" smtClean="0"/>
          </a:p>
          <a:p>
            <a:pPr marL="457200" indent="-45720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527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Транзакции в микросервисной архитектуре - </a:t>
            </a:r>
            <a:r>
              <a:rPr lang="en-US" dirty="0" smtClean="0"/>
              <a:t>BASE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764704"/>
            <a:ext cx="8532813" cy="5184576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Репликация</a:t>
            </a:r>
            <a:r>
              <a:rPr lang="ru-RU" dirty="0"/>
              <a:t> — одна из техник масштабирования баз данных. Состоит эта техника в том, что данные с одного сервера базы данных постоянно копируются (реплицируются) на один или несколько </a:t>
            </a:r>
            <a:r>
              <a:rPr lang="ru-RU" dirty="0" smtClean="0"/>
              <a:t>других серверов </a:t>
            </a:r>
            <a:r>
              <a:rPr lang="ru-RU" dirty="0"/>
              <a:t>(называемые репликами</a:t>
            </a:r>
            <a:r>
              <a:rPr lang="ru-RU" dirty="0" smtClean="0"/>
              <a:t>).</a:t>
            </a:r>
            <a:endParaRPr lang="en-US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Требования предъявляемые к </a:t>
            </a:r>
            <a:r>
              <a:rPr lang="en-US" dirty="0" smtClean="0"/>
              <a:t>BASE-</a:t>
            </a:r>
            <a:r>
              <a:rPr lang="ru-RU" dirty="0" smtClean="0"/>
              <a:t>транзакциям:</a:t>
            </a:r>
          </a:p>
          <a:p>
            <a:pPr lvl="0"/>
            <a:r>
              <a:rPr lang="ru-RU" b="1" dirty="0" smtClean="0"/>
              <a:t>Basic Availability</a:t>
            </a:r>
            <a:r>
              <a:rPr lang="ru-RU" dirty="0"/>
              <a:t> </a:t>
            </a:r>
            <a:r>
              <a:rPr lang="ru-RU" dirty="0" smtClean="0"/>
              <a:t>– гарантирует</a:t>
            </a:r>
            <a:r>
              <a:rPr lang="ru-RU" dirty="0"/>
              <a:t>, что данные будут доступны для запросов, но они могут быть в несогласованном виде.</a:t>
            </a:r>
          </a:p>
          <a:p>
            <a:pPr lvl="0"/>
            <a:r>
              <a:rPr lang="ru-RU" b="1" dirty="0" err="1"/>
              <a:t>Soft</a:t>
            </a:r>
            <a:r>
              <a:rPr lang="ru-RU" b="1" dirty="0"/>
              <a:t> </a:t>
            </a:r>
            <a:r>
              <a:rPr lang="ru-RU" b="1" dirty="0" err="1" smtClean="0"/>
              <a:t>State</a:t>
            </a:r>
            <a:r>
              <a:rPr lang="ru-RU" dirty="0"/>
              <a:t> </a:t>
            </a:r>
            <a:r>
              <a:rPr lang="ru-RU" dirty="0" smtClean="0"/>
              <a:t>– сохраненные </a:t>
            </a:r>
            <a:r>
              <a:rPr lang="ru-RU" dirty="0"/>
              <a:t>значения могут меняться со </a:t>
            </a:r>
            <a:r>
              <a:rPr lang="ru-RU" dirty="0" smtClean="0"/>
              <a:t>временем </a:t>
            </a:r>
            <a:r>
              <a:rPr lang="ru-RU" dirty="0"/>
              <a:t>из-за </a:t>
            </a:r>
            <a:r>
              <a:rPr lang="ru-RU" u="sng" dirty="0" err="1" smtClean="0"/>
              <a:t>eventual</a:t>
            </a:r>
            <a:r>
              <a:rPr lang="ru-RU" u="sng" dirty="0" smtClean="0"/>
              <a:t> </a:t>
            </a:r>
            <a:r>
              <a:rPr lang="ru-RU" u="sng" dirty="0" err="1" smtClean="0"/>
              <a:t>consistency</a:t>
            </a:r>
            <a:r>
              <a:rPr lang="ru-RU" dirty="0" smtClean="0"/>
              <a:t>, </a:t>
            </a:r>
            <a:r>
              <a:rPr lang="ru-RU" dirty="0"/>
              <a:t>даже если на вход не подавать никаких </a:t>
            </a:r>
            <a:r>
              <a:rPr lang="ru-RU" dirty="0" smtClean="0"/>
              <a:t>данных. </a:t>
            </a:r>
            <a:r>
              <a:rPr lang="ru-RU" dirty="0"/>
              <a:t>Такое состояние называется </a:t>
            </a:r>
            <a:r>
              <a:rPr lang="ru-RU" dirty="0" err="1"/>
              <a:t>soft</a:t>
            </a:r>
            <a:r>
              <a:rPr lang="ru-RU" dirty="0"/>
              <a:t>.</a:t>
            </a:r>
          </a:p>
          <a:p>
            <a:pPr lvl="0"/>
            <a:r>
              <a:rPr lang="ru-RU" b="1" dirty="0" err="1"/>
              <a:t>Eventual</a:t>
            </a:r>
            <a:r>
              <a:rPr lang="ru-RU" b="1" dirty="0"/>
              <a:t> </a:t>
            </a:r>
            <a:r>
              <a:rPr lang="ru-RU" b="1" dirty="0" err="1" smtClean="0"/>
              <a:t>Сonsistency</a:t>
            </a:r>
            <a:r>
              <a:rPr lang="ru-RU" dirty="0"/>
              <a:t> </a:t>
            </a:r>
            <a:r>
              <a:rPr lang="ru-RU" dirty="0" smtClean="0"/>
              <a:t>– как </a:t>
            </a:r>
            <a:r>
              <a:rPr lang="ru-RU" dirty="0"/>
              <a:t>только данные добавляются в систему, состояние системы реплицируется на все </a:t>
            </a:r>
            <a:r>
              <a:rPr lang="ru-RU" dirty="0" err="1"/>
              <a:t>ноды</a:t>
            </a:r>
            <a:r>
              <a:rPr lang="ru-RU" dirty="0"/>
              <a:t>. При отсутствии потока входных данных, вся система рано или поздно станет согласованной.</a:t>
            </a:r>
          </a:p>
          <a:p>
            <a:pPr marL="0" indent="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232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 - </a:t>
            </a:r>
            <a:r>
              <a:rPr lang="ru-RU" dirty="0" smtClean="0"/>
              <a:t>теорема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764704"/>
            <a:ext cx="8532813" cy="4896544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Теорема CAP</a:t>
            </a:r>
            <a:r>
              <a:rPr lang="ru-RU" dirty="0"/>
              <a:t> </a:t>
            </a:r>
            <a:r>
              <a:rPr lang="ru-RU" dirty="0" smtClean="0"/>
              <a:t>— </a:t>
            </a:r>
            <a:r>
              <a:rPr lang="ru-RU" dirty="0"/>
              <a:t>эвристическое утверждение о том, что в любой реализации распределённых вычислений возможно обеспечить не более двух из трёх следующих свойств: </a:t>
            </a: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r>
              <a:rPr lang="ru-RU" i="1" dirty="0"/>
              <a:t>согласованность данных</a:t>
            </a:r>
            <a:r>
              <a:rPr lang="ru-RU" dirty="0"/>
              <a:t> (англ. </a:t>
            </a:r>
            <a:r>
              <a:rPr lang="ru-RU" i="1" dirty="0"/>
              <a:t>consistency</a:t>
            </a:r>
            <a:r>
              <a:rPr lang="ru-RU" dirty="0"/>
              <a:t>) — во всех вычислительных узлах в один момент времени данные не противоречат друг другу;</a:t>
            </a:r>
          </a:p>
          <a:p>
            <a:r>
              <a:rPr lang="ru-RU" i="1" dirty="0"/>
              <a:t>доступность</a:t>
            </a:r>
            <a:r>
              <a:rPr lang="ru-RU" dirty="0"/>
              <a:t> (англ. </a:t>
            </a:r>
            <a:r>
              <a:rPr lang="ru-RU" i="1" dirty="0"/>
              <a:t>availability</a:t>
            </a:r>
            <a:r>
              <a:rPr lang="ru-RU" dirty="0"/>
              <a:t>) — любой запрос к распределённой системе завершается корректным откликом, однако без гарантии, что ответы всех узлов системы совпадают;</a:t>
            </a:r>
          </a:p>
          <a:p>
            <a:r>
              <a:rPr lang="ru-RU" i="1" dirty="0"/>
              <a:t>устойчивость к разделению</a:t>
            </a:r>
            <a:r>
              <a:rPr lang="ru-RU" dirty="0"/>
              <a:t> (англ. </a:t>
            </a:r>
            <a:r>
              <a:rPr lang="ru-RU" i="1" dirty="0"/>
              <a:t>partition tolerance</a:t>
            </a:r>
            <a:r>
              <a:rPr lang="ru-RU" dirty="0"/>
              <a:t>) — расщепление распределённой системы на несколько изолированных секций не приводит к некорректности отклика от каждой из секций.</a:t>
            </a:r>
          </a:p>
          <a:p>
            <a:pPr marL="0" indent="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668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 - </a:t>
            </a:r>
            <a:r>
              <a:rPr lang="ru-RU" dirty="0" smtClean="0"/>
              <a:t>теорема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54</a:t>
            </a:fld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559590"/>
            <a:ext cx="6212973" cy="53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5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dirty="0" smtClean="0"/>
              <a:t>          </a:t>
            </a:r>
            <a:endParaRPr lang="de-DE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40685" y="105391"/>
            <a:ext cx="2930769" cy="427040"/>
          </a:xfrm>
        </p:spPr>
        <p:txBody>
          <a:bodyPr/>
          <a:lstStyle/>
          <a:p>
            <a:r>
              <a:rPr lang="en-US" b="1" dirty="0" err="1" smtClean="0"/>
              <a:t>Microservices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797584"/>
              </p:ext>
            </p:extLst>
          </p:nvPr>
        </p:nvGraphicFramePr>
        <p:xfrm>
          <a:off x="226402" y="546895"/>
          <a:ext cx="8759336" cy="5505801"/>
        </p:xfrm>
        <a:graphic>
          <a:graphicData uri="http://schemas.openxmlformats.org/drawingml/2006/table">
            <a:tbl>
              <a:tblPr/>
              <a:tblGrid>
                <a:gridCol w="4468690">
                  <a:extLst>
                    <a:ext uri="{9D8B030D-6E8A-4147-A177-3AD203B41FA5}">
                      <a16:colId xmlns:a16="http://schemas.microsoft.com/office/drawing/2014/main" val="3481546167"/>
                    </a:ext>
                  </a:extLst>
                </a:gridCol>
                <a:gridCol w="4290646">
                  <a:extLst>
                    <a:ext uri="{9D8B030D-6E8A-4147-A177-3AD203B41FA5}">
                      <a16:colId xmlns:a16="http://schemas.microsoft.com/office/drawing/2014/main" val="937645631"/>
                    </a:ext>
                  </a:extLst>
                </a:gridCol>
              </a:tblGrid>
              <a:tr h="429514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2"/>
                          </a:solidFill>
                          <a:effectLst/>
                        </a:rPr>
                        <a:t> </a:t>
                      </a:r>
                      <a:endParaRPr lang="en-US" sz="20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905867"/>
                  </a:ext>
                </a:extLst>
              </a:tr>
              <a:tr h="770285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  <a:effectLst/>
                        </a:rPr>
                        <a:t>Независимость, легкие</a:t>
                      </a:r>
                      <a:r>
                        <a:rPr lang="ru-RU" sz="2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 и частые релизы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</a:rPr>
                        <a:t>Траты на мониторинг и поддержку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47625" marR="47625" marT="47625" marB="476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539974"/>
                  </a:ext>
                </a:extLst>
              </a:tr>
              <a:tr h="429514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  <a:effectLst/>
                        </a:rPr>
                        <a:t>Независимый технологический</a:t>
                      </a:r>
                      <a:r>
                        <a:rPr lang="ru-RU" sz="2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 стек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</a:rPr>
                        <a:t>Усложнение обслуживания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47625" marR="47625" marT="47625" marB="476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13812"/>
                  </a:ext>
                </a:extLst>
              </a:tr>
              <a:tr h="429514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  <a:effectLst/>
                        </a:rPr>
                        <a:t>Устойчивость</a:t>
                      </a:r>
                      <a:r>
                        <a:rPr lang="ru-RU" sz="2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 к сбоям частей системы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</a:rPr>
                        <a:t>«Опасные» распределенные связи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47625" marR="47625" marT="47625" marB="476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858370"/>
                  </a:ext>
                </a:extLst>
              </a:tr>
              <a:tr h="1111056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  <a:effectLst/>
                        </a:rPr>
                        <a:t>Независима</a:t>
                      </a:r>
                      <a:r>
                        <a:rPr lang="ru-RU" sz="2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я и параллельная разработка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</a:rPr>
                        <a:t>Накладные расходы на сеть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47625" marR="47625" marT="47625" marB="476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780721"/>
                  </a:ext>
                </a:extLst>
              </a:tr>
              <a:tr h="431269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  <a:effectLst/>
                        </a:rPr>
                        <a:t>Быстрые циклы разработки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</a:rPr>
                        <a:t>Безопасность транзакций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47625" marR="47625" marT="47625" marB="476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044969"/>
                  </a:ext>
                </a:extLst>
              </a:tr>
              <a:tr h="673443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  <a:effectLst/>
                        </a:rPr>
                        <a:t>Изолированные ресурсы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</a:rPr>
                        <a:t>Обязательность компанентов (сервис дискавери и т.п.)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47625" marR="47625" marT="47625" marB="476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94861"/>
                  </a:ext>
                </a:extLst>
              </a:tr>
              <a:tr h="429514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  <a:effectLst/>
                        </a:rPr>
                        <a:t>Маштабирование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</a:rPr>
                        <a:t>Сложное тестриование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47625" marR="47625" marT="47625" marB="476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21411"/>
                  </a:ext>
                </a:extLst>
              </a:tr>
              <a:tr h="77028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dirty="0" smtClean="0">
                          <a:solidFill>
                            <a:schemeClr val="tx1"/>
                          </a:solidFill>
                          <a:effectLst/>
                        </a:rPr>
                        <a:t>Заменяемость</a:t>
                      </a:r>
                      <a:endParaRPr lang="en-US" sz="2000" b="1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 marL="47625" marR="47625" marT="47625" marB="476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  <a:effectLst/>
                        </a:rPr>
                        <a:t>Независимый технологический</a:t>
                      </a:r>
                      <a:r>
                        <a:rPr lang="ru-RU" sz="2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 стек</a:t>
                      </a:r>
                      <a:endParaRPr lang="en-US" sz="2000" b="1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47625" marR="47625" marT="47625" marB="476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36313"/>
                  </a:ext>
                </a:extLst>
              </a:tr>
            </a:tbl>
          </a:graphicData>
        </a:graphic>
      </p:graphicFrame>
      <p:pic>
        <p:nvPicPr>
          <p:cNvPr id="357378" name="Picture 2" descr="Image result for green tic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13" y="627107"/>
            <a:ext cx="415112" cy="34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576211"/>
            <a:ext cx="501163" cy="36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8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Сопровождение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56</a:t>
            </a:fld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6104"/>
            <a:ext cx="9144000" cy="470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0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Сопровождение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57</a:t>
            </a:fld>
            <a:endParaRPr lang="de-DE"/>
          </a:p>
        </p:txBody>
      </p:sp>
      <p:sp>
        <p:nvSpPr>
          <p:cNvPr id="3" name="Rectangle 2"/>
          <p:cNvSpPr/>
          <p:nvPr/>
        </p:nvSpPr>
        <p:spPr>
          <a:xfrm>
            <a:off x="179512" y="1772816"/>
            <a:ext cx="88569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Arial Narrow" panose="020B0606020202030204" pitchFamily="34" charset="0"/>
              </a:rPr>
              <a:t>DevOps</a:t>
            </a:r>
            <a:r>
              <a:rPr lang="ru-RU" sz="2400" dirty="0">
                <a:latin typeface="Arial Narrow" panose="020B0606020202030204" pitchFamily="34" charset="0"/>
              </a:rPr>
              <a:t> (акроним от англ. development и operations) — это методология разработки ПО, сфокусированная на предельно активном взаимодействии и интеграции в одной упряжке программистов, тестировщиков и админов, синхронизировано обслуживающих общий для них сервис/продукт</a:t>
            </a:r>
          </a:p>
        </p:txBody>
      </p:sp>
    </p:spTree>
    <p:extLst>
      <p:ext uri="{BB962C8B-B14F-4D97-AF65-F5344CB8AC3E}">
        <p14:creationId xmlns:p14="http://schemas.microsoft.com/office/powerpoint/2010/main" val="158764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Сопровождение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58</a:t>
            </a:fld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692696"/>
            <a:ext cx="5152953" cy="495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9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Девы против опсов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59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6" y="692696"/>
            <a:ext cx="9041462" cy="524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Характеристики монолитного приложения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9512" y="1700808"/>
            <a:ext cx="8532813" cy="2952328"/>
          </a:xfrm>
        </p:spPr>
        <p:txBody>
          <a:bodyPr/>
          <a:lstStyle/>
          <a:p>
            <a:pPr marL="457200" indent="-457200">
              <a:buNone/>
            </a:pPr>
            <a:r>
              <a:rPr lang="ru-RU" dirty="0" smtClean="0"/>
              <a:t>	</a:t>
            </a:r>
          </a:p>
          <a:p>
            <a:r>
              <a:rPr lang="ru-RU" dirty="0" smtClean="0"/>
              <a:t>Разрабатывается несколькими командами</a:t>
            </a:r>
          </a:p>
          <a:p>
            <a:r>
              <a:rPr lang="ru-RU" dirty="0" smtClean="0"/>
              <a:t>Имеет </a:t>
            </a:r>
            <a:r>
              <a:rPr lang="ru-RU" dirty="0"/>
              <a:t>очень большое количество </a:t>
            </a:r>
            <a:r>
              <a:rPr lang="ru-RU" dirty="0" smtClean="0"/>
              <a:t>кода</a:t>
            </a:r>
          </a:p>
          <a:p>
            <a:r>
              <a:rPr lang="ru-RU" dirty="0"/>
              <a:t>Состоит из большого количества </a:t>
            </a:r>
            <a:r>
              <a:rPr lang="ru-RU" dirty="0" smtClean="0"/>
              <a:t>модулей</a:t>
            </a:r>
          </a:p>
          <a:p>
            <a:r>
              <a:rPr lang="ru-RU" dirty="0" smtClean="0"/>
              <a:t>Любые </a:t>
            </a:r>
            <a:r>
              <a:rPr lang="ru-RU" dirty="0"/>
              <a:t>изменения требуют пересборки всего </a:t>
            </a:r>
            <a:r>
              <a:rPr lang="ru-RU" dirty="0" smtClean="0"/>
              <a:t>проекта</a:t>
            </a:r>
          </a:p>
          <a:p>
            <a:r>
              <a:rPr lang="ru-RU" dirty="0" smtClean="0"/>
              <a:t>При необходимости масштабирования, масштабировать приходится все приложение</a:t>
            </a:r>
            <a:endParaRPr lang="ru-RU" dirty="0"/>
          </a:p>
          <a:p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395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CD/CI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60</a:t>
            </a:fld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08720"/>
            <a:ext cx="807720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5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Цикл сопровождения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61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829"/>
            <a:ext cx="9144000" cy="445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3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2843808" y="2636912"/>
            <a:ext cx="4320480" cy="914400"/>
          </a:xfrm>
        </p:spPr>
        <p:txBody>
          <a:bodyPr/>
          <a:lstStyle/>
          <a:p>
            <a:r>
              <a:rPr lang="en-US" sz="6600" b="1" dirty="0" smtClean="0"/>
              <a:t>Code time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84535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395536" y="0"/>
            <a:ext cx="1296144" cy="504056"/>
          </a:xfrm>
        </p:spPr>
        <p:txBody>
          <a:bodyPr/>
          <a:lstStyle/>
          <a:p>
            <a:r>
              <a:rPr lang="en-US" sz="3600" b="1" dirty="0" smtClean="0"/>
              <a:t>Task</a:t>
            </a:r>
            <a:endParaRPr lang="en-US" sz="3600" b="1" dirty="0"/>
          </a:p>
        </p:txBody>
      </p:sp>
      <p:sp>
        <p:nvSpPr>
          <p:cNvPr id="11" name="Rectangle 10"/>
          <p:cNvSpPr/>
          <p:nvPr/>
        </p:nvSpPr>
        <p:spPr>
          <a:xfrm>
            <a:off x="2123728" y="504056"/>
            <a:ext cx="518457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latin typeface="Arial Narrow" panose="020B0606020202030204" pitchFamily="34" charset="0"/>
              </a:rPr>
              <a:t>Description</a:t>
            </a:r>
          </a:p>
          <a:p>
            <a:r>
              <a:rPr lang="fr-FR" sz="2400" b="1" dirty="0">
                <a:latin typeface="Arial Narrow" panose="020B0606020202030204" pitchFamily="34" charset="0"/>
              </a:rPr>
              <a:t>http://localhost:9090/ - config</a:t>
            </a:r>
          </a:p>
          <a:p>
            <a:r>
              <a:rPr lang="fr-FR" sz="2400" b="1" dirty="0">
                <a:latin typeface="Arial Narrow" panose="020B0606020202030204" pitchFamily="34" charset="0"/>
              </a:rPr>
              <a:t>http://localhost:9091/ - </a:t>
            </a:r>
            <a:r>
              <a:rPr lang="fr-FR" sz="2400" b="1" dirty="0" err="1">
                <a:latin typeface="Arial Narrow" panose="020B0606020202030204" pitchFamily="34" charset="0"/>
              </a:rPr>
              <a:t>eureka</a:t>
            </a:r>
            <a:r>
              <a:rPr lang="fr-FR" sz="2400" b="1" dirty="0">
                <a:latin typeface="Arial Narrow" panose="020B0606020202030204" pitchFamily="34" charset="0"/>
              </a:rPr>
              <a:t> service</a:t>
            </a:r>
          </a:p>
          <a:p>
            <a:endParaRPr lang="fr-FR" sz="2400" b="1" dirty="0">
              <a:latin typeface="Arial Narrow" panose="020B0606020202030204" pitchFamily="34" charset="0"/>
            </a:endParaRPr>
          </a:p>
          <a:p>
            <a:r>
              <a:rPr lang="fr-FR" sz="2400" b="1" dirty="0" smtClean="0">
                <a:latin typeface="Arial Narrow" panose="020B0606020202030204" pitchFamily="34" charset="0"/>
              </a:rPr>
              <a:t>Post </a:t>
            </a:r>
            <a:r>
              <a:rPr lang="fr-FR" sz="2400" b="1" dirty="0">
                <a:latin typeface="Arial Narrow" panose="020B0606020202030204" pitchFamily="34" charset="0"/>
              </a:rPr>
              <a:t>service</a:t>
            </a:r>
          </a:p>
          <a:p>
            <a:r>
              <a:rPr lang="fr-FR" sz="2400" b="1" dirty="0">
                <a:latin typeface="Arial Narrow" panose="020B0606020202030204" pitchFamily="34" charset="0"/>
              </a:rPr>
              <a:t>http://localhost:2142/swagger-ui.html</a:t>
            </a:r>
          </a:p>
          <a:p>
            <a:r>
              <a:rPr lang="fr-FR" sz="2400" b="1" dirty="0">
                <a:latin typeface="Arial Narrow" panose="020B0606020202030204" pitchFamily="34" charset="0"/>
              </a:rPr>
              <a:t>http://localhost:2142/h2</a:t>
            </a:r>
          </a:p>
          <a:p>
            <a:endParaRPr lang="fr-FR" sz="2400" b="1" dirty="0">
              <a:latin typeface="Arial Narrow" panose="020B0606020202030204" pitchFamily="34" charset="0"/>
            </a:endParaRPr>
          </a:p>
          <a:p>
            <a:r>
              <a:rPr lang="fr-FR" sz="2400" b="1" dirty="0" smtClean="0">
                <a:latin typeface="Arial Narrow" panose="020B0606020202030204" pitchFamily="34" charset="0"/>
              </a:rPr>
              <a:t>Document </a:t>
            </a:r>
            <a:r>
              <a:rPr lang="fr-FR" sz="2400" b="1" dirty="0">
                <a:latin typeface="Arial Narrow" panose="020B0606020202030204" pitchFamily="34" charset="0"/>
              </a:rPr>
              <a:t>service</a:t>
            </a:r>
          </a:p>
          <a:p>
            <a:r>
              <a:rPr lang="fr-FR" sz="2400" b="1" dirty="0">
                <a:latin typeface="Arial Narrow" panose="020B0606020202030204" pitchFamily="34" charset="0"/>
              </a:rPr>
              <a:t>http://localhost:2143/swagger-ui.html</a:t>
            </a:r>
          </a:p>
          <a:p>
            <a:r>
              <a:rPr lang="fr-FR" sz="2400" b="1" dirty="0">
                <a:latin typeface="Arial Narrow" panose="020B0606020202030204" pitchFamily="34" charset="0"/>
              </a:rPr>
              <a:t>http://localhost:2143/h2</a:t>
            </a:r>
          </a:p>
          <a:p>
            <a:endParaRPr lang="fr-FR" sz="2400" b="1" dirty="0">
              <a:latin typeface="Arial Narrow" panose="020B0606020202030204" pitchFamily="34" charset="0"/>
            </a:endParaRPr>
          </a:p>
          <a:p>
            <a:r>
              <a:rPr lang="fr-FR" sz="2400" b="1" dirty="0" smtClean="0">
                <a:latin typeface="Arial Narrow" panose="020B0606020202030204" pitchFamily="34" charset="0"/>
              </a:rPr>
              <a:t>User </a:t>
            </a:r>
            <a:r>
              <a:rPr lang="fr-FR" sz="2400" b="1" dirty="0">
                <a:latin typeface="Arial Narrow" panose="020B0606020202030204" pitchFamily="34" charset="0"/>
              </a:rPr>
              <a:t>service</a:t>
            </a:r>
          </a:p>
          <a:p>
            <a:r>
              <a:rPr lang="fr-FR" sz="2400" b="1" dirty="0">
                <a:latin typeface="Arial Narrow" panose="020B0606020202030204" pitchFamily="34" charset="0"/>
              </a:rPr>
              <a:t>http://localhost:2144/swagger-ui.html</a:t>
            </a:r>
          </a:p>
          <a:p>
            <a:r>
              <a:rPr lang="fr-FR" sz="2400" b="1" dirty="0">
                <a:latin typeface="Arial Narrow" panose="020B0606020202030204" pitchFamily="34" charset="0"/>
              </a:rPr>
              <a:t>http://localhost:2144/h2</a:t>
            </a:r>
            <a:endParaRPr lang="ru-RU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0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395536" y="0"/>
            <a:ext cx="1296144" cy="504056"/>
          </a:xfrm>
        </p:spPr>
        <p:txBody>
          <a:bodyPr/>
          <a:lstStyle/>
          <a:p>
            <a:r>
              <a:rPr lang="en-US" sz="3600" b="1" dirty="0" smtClean="0"/>
              <a:t>Task</a:t>
            </a:r>
            <a:endParaRPr lang="en-US" sz="3600" b="1" dirty="0"/>
          </a:p>
        </p:txBody>
      </p:sp>
      <p:sp>
        <p:nvSpPr>
          <p:cNvPr id="11" name="Rectangle 10"/>
          <p:cNvSpPr/>
          <p:nvPr/>
        </p:nvSpPr>
        <p:spPr>
          <a:xfrm>
            <a:off x="2411760" y="1412776"/>
            <a:ext cx="41044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Exercise#1</a:t>
            </a:r>
          </a:p>
          <a:p>
            <a:endParaRPr lang="en-US" sz="2400" b="1" dirty="0">
              <a:latin typeface="Arial Narrow" panose="020B0606020202030204" pitchFamily="34" charset="0"/>
            </a:endParaRPr>
          </a:p>
          <a:p>
            <a:r>
              <a:rPr lang="en-US" sz="2400" b="1" dirty="0">
                <a:latin typeface="Arial Narrow" panose="020B0606020202030204" pitchFamily="34" charset="0"/>
              </a:rPr>
              <a:t>1) Up </a:t>
            </a:r>
            <a:r>
              <a:rPr lang="en-US" sz="2400" b="1" dirty="0" err="1">
                <a:latin typeface="Arial Narrow" panose="020B0606020202030204" pitchFamily="34" charset="0"/>
              </a:rPr>
              <a:t>config</a:t>
            </a:r>
            <a:r>
              <a:rPr lang="en-US" sz="2400" b="1" dirty="0">
                <a:latin typeface="Arial Narrow" panose="020B0606020202030204" pitchFamily="34" charset="0"/>
              </a:rPr>
              <a:t> service</a:t>
            </a:r>
          </a:p>
          <a:p>
            <a:r>
              <a:rPr lang="en-US" sz="2400" b="1" dirty="0">
                <a:latin typeface="Arial Narrow" panose="020B0606020202030204" pitchFamily="34" charset="0"/>
              </a:rPr>
              <a:t>2) Up eureka service</a:t>
            </a:r>
          </a:p>
          <a:p>
            <a:r>
              <a:rPr lang="en-US" sz="2400" b="1" dirty="0">
                <a:latin typeface="Arial Narrow" panose="020B0606020202030204" pitchFamily="34" charset="0"/>
              </a:rPr>
              <a:t>3) Up others service</a:t>
            </a:r>
          </a:p>
          <a:p>
            <a:r>
              <a:rPr lang="en-US" sz="2400" b="1" dirty="0">
                <a:latin typeface="Arial Narrow" panose="020B0606020202030204" pitchFamily="34" charset="0"/>
              </a:rPr>
              <a:t>4) Get parcels for email1 user</a:t>
            </a:r>
          </a:p>
          <a:p>
            <a:endParaRPr lang="en-US" sz="2400" b="1" dirty="0">
              <a:latin typeface="Arial Narrow" panose="020B0606020202030204" pitchFamily="34" charset="0"/>
            </a:endParaRPr>
          </a:p>
          <a:p>
            <a:r>
              <a:rPr lang="en-US" sz="2400" b="1" dirty="0">
                <a:latin typeface="Arial Narrow" panose="020B0606020202030204" pitchFamily="34" charset="0"/>
              </a:rPr>
              <a:t>Exercise#2</a:t>
            </a:r>
          </a:p>
          <a:p>
            <a:r>
              <a:rPr lang="en-US" sz="2400" b="1" dirty="0">
                <a:latin typeface="Arial Narrow" panose="020B0606020202030204" pitchFamily="34" charset="0"/>
              </a:rPr>
              <a:t>How many users in users </a:t>
            </a:r>
            <a:r>
              <a:rPr lang="en-US" sz="2400" b="1" dirty="0" err="1">
                <a:latin typeface="Arial Narrow" panose="020B0606020202030204" pitchFamily="34" charset="0"/>
              </a:rPr>
              <a:t>db</a:t>
            </a:r>
            <a:r>
              <a:rPr lang="en-US" sz="2400" b="1" dirty="0">
                <a:latin typeface="Arial Narrow" panose="020B0606020202030204" pitchFamily="34" charset="0"/>
              </a:rPr>
              <a:t>?</a:t>
            </a:r>
            <a:endParaRPr lang="ru-RU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09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395536" y="0"/>
            <a:ext cx="1296144" cy="504056"/>
          </a:xfrm>
        </p:spPr>
        <p:txBody>
          <a:bodyPr/>
          <a:lstStyle/>
          <a:p>
            <a:r>
              <a:rPr lang="en-US" sz="3600" b="1" dirty="0" smtClean="0"/>
              <a:t>Task</a:t>
            </a:r>
            <a:endParaRPr lang="en-US" sz="3600" b="1" dirty="0"/>
          </a:p>
        </p:txBody>
      </p:sp>
      <p:sp>
        <p:nvSpPr>
          <p:cNvPr id="11" name="Rectangle 10"/>
          <p:cNvSpPr/>
          <p:nvPr/>
        </p:nvSpPr>
        <p:spPr>
          <a:xfrm>
            <a:off x="1835696" y="1628800"/>
            <a:ext cx="65527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Exercise#3</a:t>
            </a:r>
          </a:p>
          <a:p>
            <a:r>
              <a:rPr lang="en-US" sz="2400" b="1" dirty="0">
                <a:latin typeface="Arial Narrow" panose="020B0606020202030204" pitchFamily="34" charset="0"/>
              </a:rPr>
              <a:t>1) Get list of all users on user-service</a:t>
            </a:r>
          </a:p>
          <a:p>
            <a:r>
              <a:rPr lang="en-US" sz="2400" b="1" dirty="0">
                <a:latin typeface="Arial Narrow" panose="020B0606020202030204" pitchFamily="34" charset="0"/>
              </a:rPr>
              <a:t>2) Turn off document-service</a:t>
            </a:r>
          </a:p>
          <a:p>
            <a:r>
              <a:rPr lang="en-US" sz="2400" b="1" dirty="0">
                <a:latin typeface="Arial Narrow" panose="020B0606020202030204" pitchFamily="34" charset="0"/>
              </a:rPr>
              <a:t>3) Get list again</a:t>
            </a:r>
          </a:p>
          <a:p>
            <a:r>
              <a:rPr lang="en-US" sz="2400" b="1" dirty="0">
                <a:latin typeface="Arial Narrow" panose="020B0606020202030204" pitchFamily="34" charset="0"/>
              </a:rPr>
              <a:t>4) What changed?</a:t>
            </a:r>
          </a:p>
          <a:p>
            <a:endParaRPr lang="en-US" sz="2400" b="1" dirty="0">
              <a:latin typeface="Arial Narrow" panose="020B0606020202030204" pitchFamily="34" charset="0"/>
            </a:endParaRPr>
          </a:p>
          <a:p>
            <a:endParaRPr lang="en-US" sz="2400" b="1" dirty="0">
              <a:latin typeface="Arial Narrow" panose="020B0606020202030204" pitchFamily="34" charset="0"/>
            </a:endParaRPr>
          </a:p>
          <a:p>
            <a:r>
              <a:rPr lang="en-US" sz="2400" b="1" dirty="0">
                <a:latin typeface="Arial Narrow" panose="020B0606020202030204" pitchFamily="34" charset="0"/>
              </a:rPr>
              <a:t>Exercise#4 (Advanced)</a:t>
            </a:r>
          </a:p>
          <a:p>
            <a:r>
              <a:rPr lang="en-US" sz="2400" b="1" dirty="0">
                <a:latin typeface="Arial Narrow" panose="020B0606020202030204" pitchFamily="34" charset="0"/>
              </a:rPr>
              <a:t>Find root cause why we can't create parcel for users</a:t>
            </a:r>
            <a:endParaRPr lang="ru-RU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74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be 2"/>
          <p:cNvSpPr/>
          <p:nvPr/>
        </p:nvSpPr>
        <p:spPr>
          <a:xfrm>
            <a:off x="3385038" y="606669"/>
            <a:ext cx="2206870" cy="5169877"/>
          </a:xfrm>
          <a:prstGeom prst="cub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" name="Cube 3"/>
          <p:cNvSpPr/>
          <p:nvPr/>
        </p:nvSpPr>
        <p:spPr>
          <a:xfrm>
            <a:off x="3490546" y="4460939"/>
            <a:ext cx="1354016" cy="1055282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DB</a:t>
            </a:r>
            <a:endParaRPr lang="ru-RU" b="1" dirty="0" err="1" smtClean="0">
              <a:solidFill>
                <a:srgbClr val="FFFF00"/>
              </a:solidFill>
            </a:endParaRPr>
          </a:p>
        </p:txBody>
      </p:sp>
      <p:sp>
        <p:nvSpPr>
          <p:cNvPr id="5" name="Cube 4"/>
          <p:cNvSpPr/>
          <p:nvPr/>
        </p:nvSpPr>
        <p:spPr>
          <a:xfrm>
            <a:off x="3490546" y="3364626"/>
            <a:ext cx="1354016" cy="987567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FF00"/>
                </a:solidFill>
              </a:rPr>
              <a:t>Repo</a:t>
            </a:r>
            <a:endParaRPr lang="ru-RU" sz="2400" b="1" dirty="0" err="1" smtClean="0">
              <a:solidFill>
                <a:srgbClr val="FFFF00"/>
              </a:solidFill>
            </a:endParaRPr>
          </a:p>
        </p:txBody>
      </p:sp>
      <p:sp>
        <p:nvSpPr>
          <p:cNvPr id="6" name="Cube 5"/>
          <p:cNvSpPr/>
          <p:nvPr/>
        </p:nvSpPr>
        <p:spPr>
          <a:xfrm>
            <a:off x="3490546" y="2333303"/>
            <a:ext cx="1354016" cy="937436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Service</a:t>
            </a:r>
            <a:endParaRPr lang="ru-RU" b="1" dirty="0" err="1" smtClean="0">
              <a:solidFill>
                <a:srgbClr val="FFFF00"/>
              </a:solidFill>
            </a:endParaRPr>
          </a:p>
        </p:txBody>
      </p:sp>
      <p:sp>
        <p:nvSpPr>
          <p:cNvPr id="7" name="Cube 6"/>
          <p:cNvSpPr/>
          <p:nvPr/>
        </p:nvSpPr>
        <p:spPr>
          <a:xfrm>
            <a:off x="3490546" y="1210306"/>
            <a:ext cx="1354016" cy="1055282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Controller</a:t>
            </a:r>
            <a:endParaRPr lang="ru-RU" b="1" dirty="0" err="1" smtClean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>
            <a:stCxn id="9" idx="4"/>
            <a:endCxn id="4" idx="2"/>
          </p:cNvCxnSpPr>
          <p:nvPr/>
        </p:nvCxnSpPr>
        <p:spPr>
          <a:xfrm>
            <a:off x="1936041" y="5133681"/>
            <a:ext cx="1554505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Цилиндр 40"/>
          <p:cNvSpPr/>
          <p:nvPr/>
        </p:nvSpPr>
        <p:spPr bwMode="auto">
          <a:xfrm>
            <a:off x="927927" y="4593621"/>
            <a:ext cx="1008114" cy="1080120"/>
          </a:xfrm>
          <a:prstGeom prst="can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endParaRPr lang="de-DE" sz="14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26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be 2"/>
          <p:cNvSpPr/>
          <p:nvPr/>
        </p:nvSpPr>
        <p:spPr>
          <a:xfrm>
            <a:off x="4360997" y="4361676"/>
            <a:ext cx="1354016" cy="987567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FF00"/>
                </a:solidFill>
              </a:rPr>
              <a:t>DOCS</a:t>
            </a:r>
            <a:endParaRPr lang="ru-RU" sz="2400" b="1" dirty="0" err="1" smtClean="0">
              <a:solidFill>
                <a:srgbClr val="FFFF00"/>
              </a:solidFill>
            </a:endParaRPr>
          </a:p>
        </p:txBody>
      </p:sp>
      <p:sp>
        <p:nvSpPr>
          <p:cNvPr id="4" name="Cube 3"/>
          <p:cNvSpPr/>
          <p:nvPr/>
        </p:nvSpPr>
        <p:spPr>
          <a:xfrm>
            <a:off x="4360997" y="710886"/>
            <a:ext cx="1354016" cy="937436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USERS</a:t>
            </a:r>
            <a:endParaRPr lang="ru-RU" b="1" dirty="0" err="1" smtClean="0">
              <a:solidFill>
                <a:srgbClr val="FFFF00"/>
              </a:solidFill>
            </a:endParaRPr>
          </a:p>
        </p:txBody>
      </p:sp>
      <p:sp>
        <p:nvSpPr>
          <p:cNvPr id="5" name="Cube 4"/>
          <p:cNvSpPr/>
          <p:nvPr/>
        </p:nvSpPr>
        <p:spPr>
          <a:xfrm>
            <a:off x="1711568" y="2519149"/>
            <a:ext cx="1354016" cy="1055282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POST</a:t>
            </a:r>
            <a:endParaRPr lang="ru-RU" b="1" dirty="0" err="1" smtClean="0">
              <a:solidFill>
                <a:srgbClr val="FFFF00"/>
              </a:solidFill>
            </a:endParaRPr>
          </a:p>
        </p:txBody>
      </p:sp>
      <p:cxnSp>
        <p:nvCxnSpPr>
          <p:cNvPr id="6" name="Straight Arrow Connector 5"/>
          <p:cNvCxnSpPr>
            <a:stCxn id="5" idx="5"/>
            <a:endCxn id="3" idx="0"/>
          </p:cNvCxnSpPr>
          <p:nvPr/>
        </p:nvCxnSpPr>
        <p:spPr>
          <a:xfrm>
            <a:off x="3065584" y="2901689"/>
            <a:ext cx="2108211" cy="14599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3"/>
            <a:endCxn id="5" idx="5"/>
          </p:cNvCxnSpPr>
          <p:nvPr/>
        </p:nvCxnSpPr>
        <p:spPr>
          <a:xfrm flipH="1">
            <a:off x="3065584" y="1648322"/>
            <a:ext cx="1843524" cy="125336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3"/>
          </p:cNvCxnSpPr>
          <p:nvPr/>
        </p:nvCxnSpPr>
        <p:spPr>
          <a:xfrm flipH="1">
            <a:off x="1404207" y="3574431"/>
            <a:ext cx="839268" cy="5183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3" idx="3"/>
          </p:cNvCxnSpPr>
          <p:nvPr/>
        </p:nvCxnSpPr>
        <p:spPr>
          <a:xfrm flipH="1" flipV="1">
            <a:off x="4902215" y="5349243"/>
            <a:ext cx="1342303" cy="44212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4" idx="5"/>
          </p:cNvCxnSpPr>
          <p:nvPr/>
        </p:nvCxnSpPr>
        <p:spPr>
          <a:xfrm flipH="1" flipV="1">
            <a:off x="5715013" y="1050707"/>
            <a:ext cx="816041" cy="37905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Цилиндр 40"/>
          <p:cNvSpPr/>
          <p:nvPr/>
        </p:nvSpPr>
        <p:spPr bwMode="auto">
          <a:xfrm>
            <a:off x="6561391" y="1108818"/>
            <a:ext cx="595699" cy="641886"/>
          </a:xfrm>
          <a:prstGeom prst="can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endParaRPr lang="de-DE" sz="14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3" name="Цилиндр 40"/>
          <p:cNvSpPr/>
          <p:nvPr/>
        </p:nvSpPr>
        <p:spPr bwMode="auto">
          <a:xfrm>
            <a:off x="6263541" y="5470424"/>
            <a:ext cx="595699" cy="641886"/>
          </a:xfrm>
          <a:prstGeom prst="can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endParaRPr lang="de-DE" sz="14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4" name="Цилиндр 40"/>
          <p:cNvSpPr/>
          <p:nvPr/>
        </p:nvSpPr>
        <p:spPr bwMode="auto">
          <a:xfrm>
            <a:off x="808508" y="3771792"/>
            <a:ext cx="595699" cy="641886"/>
          </a:xfrm>
          <a:prstGeom prst="can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endParaRPr lang="de-DE" sz="14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6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395536" y="0"/>
            <a:ext cx="1296144" cy="504056"/>
          </a:xfrm>
        </p:spPr>
        <p:txBody>
          <a:bodyPr/>
          <a:lstStyle/>
          <a:p>
            <a:r>
              <a:rPr lang="en-US" sz="3600" b="1" dirty="0" smtClean="0"/>
              <a:t>Task</a:t>
            </a:r>
            <a:endParaRPr lang="en-US" sz="3600" b="1" dirty="0"/>
          </a:p>
        </p:txBody>
      </p:sp>
      <p:sp>
        <p:nvSpPr>
          <p:cNvPr id="3" name="Cube 2"/>
          <p:cNvSpPr/>
          <p:nvPr/>
        </p:nvSpPr>
        <p:spPr>
          <a:xfrm>
            <a:off x="3385038" y="606669"/>
            <a:ext cx="2206870" cy="5169877"/>
          </a:xfrm>
          <a:prstGeom prst="cub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" name="Cube 3"/>
          <p:cNvSpPr/>
          <p:nvPr/>
        </p:nvSpPr>
        <p:spPr>
          <a:xfrm>
            <a:off x="3490546" y="4460939"/>
            <a:ext cx="1354016" cy="1055282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DB</a:t>
            </a:r>
            <a:endParaRPr lang="ru-RU" b="1" dirty="0" err="1" smtClean="0">
              <a:solidFill>
                <a:srgbClr val="FFFF00"/>
              </a:solidFill>
            </a:endParaRPr>
          </a:p>
        </p:txBody>
      </p:sp>
      <p:sp>
        <p:nvSpPr>
          <p:cNvPr id="5" name="Cube 4"/>
          <p:cNvSpPr/>
          <p:nvPr/>
        </p:nvSpPr>
        <p:spPr>
          <a:xfrm>
            <a:off x="3490546" y="3364626"/>
            <a:ext cx="1354016" cy="987567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FF00"/>
                </a:solidFill>
              </a:rPr>
              <a:t>Repo</a:t>
            </a:r>
            <a:endParaRPr lang="ru-RU" sz="2400" b="1" dirty="0" err="1" smtClean="0">
              <a:solidFill>
                <a:srgbClr val="FFFF00"/>
              </a:solidFill>
            </a:endParaRPr>
          </a:p>
        </p:txBody>
      </p:sp>
      <p:sp>
        <p:nvSpPr>
          <p:cNvPr id="6" name="Cube 5"/>
          <p:cNvSpPr/>
          <p:nvPr/>
        </p:nvSpPr>
        <p:spPr>
          <a:xfrm>
            <a:off x="3490546" y="2333303"/>
            <a:ext cx="1354016" cy="937436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Service</a:t>
            </a:r>
            <a:endParaRPr lang="ru-RU" b="1" dirty="0" err="1" smtClean="0">
              <a:solidFill>
                <a:srgbClr val="FFFF00"/>
              </a:solidFill>
            </a:endParaRPr>
          </a:p>
        </p:txBody>
      </p:sp>
      <p:sp>
        <p:nvSpPr>
          <p:cNvPr id="7" name="Cube 6"/>
          <p:cNvSpPr/>
          <p:nvPr/>
        </p:nvSpPr>
        <p:spPr>
          <a:xfrm>
            <a:off x="3490546" y="1210306"/>
            <a:ext cx="1354016" cy="1055282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Controller</a:t>
            </a:r>
            <a:endParaRPr lang="ru-RU" b="1" dirty="0" err="1" smtClean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>
            <a:endCxn id="4" idx="3"/>
          </p:cNvCxnSpPr>
          <p:nvPr/>
        </p:nvCxnSpPr>
        <p:spPr>
          <a:xfrm flipV="1">
            <a:off x="2326291" y="5516221"/>
            <a:ext cx="1696162" cy="26032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Цилиндр 40"/>
          <p:cNvSpPr/>
          <p:nvPr/>
        </p:nvSpPr>
        <p:spPr bwMode="auto">
          <a:xfrm>
            <a:off x="1728832" y="5455603"/>
            <a:ext cx="595699" cy="641886"/>
          </a:xfrm>
          <a:prstGeom prst="can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endParaRPr lang="de-DE" sz="14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pic>
        <p:nvPicPr>
          <p:cNvPr id="10" name="Picture 2" descr="Image result for red cro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310" y="5321591"/>
            <a:ext cx="1061562" cy="90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46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395536" y="0"/>
            <a:ext cx="1296144" cy="504056"/>
          </a:xfrm>
        </p:spPr>
        <p:txBody>
          <a:bodyPr/>
          <a:lstStyle/>
          <a:p>
            <a:r>
              <a:rPr lang="en-US" sz="3600" b="1" dirty="0" smtClean="0"/>
              <a:t>Task</a:t>
            </a:r>
            <a:endParaRPr lang="en-US" sz="3600" b="1" dirty="0"/>
          </a:p>
        </p:txBody>
      </p:sp>
      <p:sp>
        <p:nvSpPr>
          <p:cNvPr id="3" name="Cube 2"/>
          <p:cNvSpPr/>
          <p:nvPr/>
        </p:nvSpPr>
        <p:spPr>
          <a:xfrm>
            <a:off x="3385038" y="606669"/>
            <a:ext cx="2206870" cy="5169877"/>
          </a:xfrm>
          <a:prstGeom prst="cub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4" name="Cube 3"/>
          <p:cNvSpPr/>
          <p:nvPr/>
        </p:nvSpPr>
        <p:spPr>
          <a:xfrm>
            <a:off x="3490546" y="4460939"/>
            <a:ext cx="1354016" cy="1055282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DB</a:t>
            </a:r>
            <a:endParaRPr lang="ru-RU" b="1" dirty="0" err="1" smtClean="0">
              <a:solidFill>
                <a:srgbClr val="FFFF00"/>
              </a:solidFill>
            </a:endParaRPr>
          </a:p>
        </p:txBody>
      </p:sp>
      <p:sp>
        <p:nvSpPr>
          <p:cNvPr id="5" name="Cube 4"/>
          <p:cNvSpPr/>
          <p:nvPr/>
        </p:nvSpPr>
        <p:spPr>
          <a:xfrm>
            <a:off x="3490546" y="3364626"/>
            <a:ext cx="1354016" cy="987567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FF00"/>
                </a:solidFill>
              </a:rPr>
              <a:t>Repo</a:t>
            </a:r>
            <a:endParaRPr lang="ru-RU" sz="2400" b="1" dirty="0" err="1" smtClean="0">
              <a:solidFill>
                <a:srgbClr val="FFFF00"/>
              </a:solidFill>
            </a:endParaRPr>
          </a:p>
        </p:txBody>
      </p:sp>
      <p:sp>
        <p:nvSpPr>
          <p:cNvPr id="6" name="Cube 5"/>
          <p:cNvSpPr/>
          <p:nvPr/>
        </p:nvSpPr>
        <p:spPr>
          <a:xfrm>
            <a:off x="3490546" y="2333303"/>
            <a:ext cx="1354016" cy="937436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Service</a:t>
            </a:r>
            <a:endParaRPr lang="ru-RU" b="1" dirty="0" err="1" smtClean="0">
              <a:solidFill>
                <a:srgbClr val="FFFF00"/>
              </a:solidFill>
            </a:endParaRPr>
          </a:p>
        </p:txBody>
      </p:sp>
      <p:sp>
        <p:nvSpPr>
          <p:cNvPr id="7" name="Cube 6"/>
          <p:cNvSpPr/>
          <p:nvPr/>
        </p:nvSpPr>
        <p:spPr>
          <a:xfrm>
            <a:off x="3490546" y="1210306"/>
            <a:ext cx="1354016" cy="1055282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Controller</a:t>
            </a:r>
            <a:endParaRPr lang="ru-RU" b="1" dirty="0" err="1" smtClean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>
            <a:endCxn id="4" idx="3"/>
          </p:cNvCxnSpPr>
          <p:nvPr/>
        </p:nvCxnSpPr>
        <p:spPr>
          <a:xfrm flipV="1">
            <a:off x="2326291" y="5516221"/>
            <a:ext cx="1696162" cy="26032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Image result for red cro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1092510"/>
            <a:ext cx="4849337" cy="415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Цилиндр 40"/>
          <p:cNvSpPr/>
          <p:nvPr/>
        </p:nvSpPr>
        <p:spPr bwMode="auto">
          <a:xfrm>
            <a:off x="1677838" y="5455603"/>
            <a:ext cx="595699" cy="641886"/>
          </a:xfrm>
          <a:prstGeom prst="can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endParaRPr lang="de-DE" sz="14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pic>
        <p:nvPicPr>
          <p:cNvPr id="11" name="Picture 2" descr="Image result for red cro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906" y="5296875"/>
            <a:ext cx="1061562" cy="90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82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Характеристики монолитного приложения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829658"/>
              </p:ext>
            </p:extLst>
          </p:nvPr>
        </p:nvGraphicFramePr>
        <p:xfrm>
          <a:off x="191538" y="764704"/>
          <a:ext cx="8759336" cy="4443618"/>
        </p:xfrm>
        <a:graphic>
          <a:graphicData uri="http://schemas.openxmlformats.org/drawingml/2006/table">
            <a:tbl>
              <a:tblPr/>
              <a:tblGrid>
                <a:gridCol w="4468690">
                  <a:extLst>
                    <a:ext uri="{9D8B030D-6E8A-4147-A177-3AD203B41FA5}">
                      <a16:colId xmlns:a16="http://schemas.microsoft.com/office/drawing/2014/main" val="3481546167"/>
                    </a:ext>
                  </a:extLst>
                </a:gridCol>
                <a:gridCol w="4290646">
                  <a:extLst>
                    <a:ext uri="{9D8B030D-6E8A-4147-A177-3AD203B41FA5}">
                      <a16:colId xmlns:a16="http://schemas.microsoft.com/office/drawing/2014/main" val="937645631"/>
                    </a:ext>
                  </a:extLst>
                </a:gridCol>
              </a:tblGrid>
              <a:tr h="392598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905867"/>
                  </a:ext>
                </a:extLst>
              </a:tr>
              <a:tr h="768141">
                <a:tc>
                  <a:txBody>
                    <a:bodyPr/>
                    <a:lstStyle/>
                    <a:p>
                      <a:r>
                        <a:rPr lang="ru-RU" sz="2400" b="1" dirty="0" smtClean="0">
                          <a:solidFill>
                            <a:schemeClr val="tx1"/>
                          </a:solidFill>
                          <a:effectLst/>
                        </a:rPr>
                        <a:t>Практически</a:t>
                      </a:r>
                      <a:r>
                        <a:rPr lang="ru-RU" sz="24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 нет затрат на персылку данных между компанентами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Сложность системы постоянно растет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47625" marR="47625" marT="47625" marB="476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539974"/>
                  </a:ext>
                </a:extLst>
              </a:tr>
              <a:tr h="392598">
                <a:tc>
                  <a:txBody>
                    <a:bodyPr/>
                    <a:lstStyle/>
                    <a:p>
                      <a:r>
                        <a:rPr lang="ru-RU" sz="2400" b="1" dirty="0" smtClean="0">
                          <a:solidFill>
                            <a:schemeClr val="tx1"/>
                          </a:solidFill>
                          <a:effectLst/>
                        </a:rPr>
                        <a:t>Согласнованность компанентов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Поддерживать ее все сложнее и сложнее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47625" marR="47625" marT="47625" marB="476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13812"/>
                  </a:ext>
                </a:extLst>
              </a:tr>
              <a:tr h="465100">
                <a:tc>
                  <a:txBody>
                    <a:bodyPr/>
                    <a:lstStyle/>
                    <a:p>
                      <a:r>
                        <a:rPr lang="ru-RU" sz="2400" b="1" dirty="0" smtClean="0">
                          <a:solidFill>
                            <a:schemeClr val="tx1"/>
                          </a:solidFill>
                          <a:effectLst/>
                        </a:rPr>
                        <a:t>Простота</a:t>
                      </a:r>
                      <a:r>
                        <a:rPr lang="ru-RU" sz="24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 развертования и поддержки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47625" marB="476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Застревание на технологиях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47625" marR="47625" marT="47625" marB="476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858370"/>
                  </a:ext>
                </a:extLst>
              </a:tr>
              <a:tr h="931984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L="47625" marR="47625" marT="47625" marB="476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Дорого вносить изменения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47625" marR="47625" marT="47625" marB="476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780721"/>
                  </a:ext>
                </a:extLst>
              </a:tr>
              <a:tr h="931984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L="47625" marR="47625" marT="47625" marB="476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Плохая масштабируемость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47625" marR="47625" marT="47625" marB="476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554375"/>
                  </a:ext>
                </a:extLst>
              </a:tr>
            </a:tbl>
          </a:graphicData>
        </a:graphic>
      </p:graphicFrame>
      <p:pic>
        <p:nvPicPr>
          <p:cNvPr id="5" name="Picture 2" descr="Image result for green tic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817864"/>
            <a:ext cx="360040" cy="29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817864"/>
            <a:ext cx="501163" cy="36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3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395536" y="0"/>
            <a:ext cx="1296144" cy="504056"/>
          </a:xfrm>
        </p:spPr>
        <p:txBody>
          <a:bodyPr/>
          <a:lstStyle/>
          <a:p>
            <a:r>
              <a:rPr lang="en-US" sz="3600" b="1" dirty="0" smtClean="0"/>
              <a:t>Task</a:t>
            </a:r>
            <a:endParaRPr lang="en-US" sz="3600" b="1" dirty="0"/>
          </a:p>
        </p:txBody>
      </p:sp>
      <p:sp>
        <p:nvSpPr>
          <p:cNvPr id="3" name="Cube 2"/>
          <p:cNvSpPr/>
          <p:nvPr/>
        </p:nvSpPr>
        <p:spPr>
          <a:xfrm>
            <a:off x="4360997" y="4361676"/>
            <a:ext cx="1354016" cy="987567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FF00"/>
                </a:solidFill>
              </a:rPr>
              <a:t>DOCS</a:t>
            </a:r>
            <a:endParaRPr lang="ru-RU" sz="2400" b="1" dirty="0" err="1" smtClean="0">
              <a:solidFill>
                <a:srgbClr val="FFFF00"/>
              </a:solidFill>
            </a:endParaRPr>
          </a:p>
        </p:txBody>
      </p:sp>
      <p:sp>
        <p:nvSpPr>
          <p:cNvPr id="4" name="Cube 3"/>
          <p:cNvSpPr/>
          <p:nvPr/>
        </p:nvSpPr>
        <p:spPr>
          <a:xfrm>
            <a:off x="4360997" y="710886"/>
            <a:ext cx="1354016" cy="937436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USERS</a:t>
            </a:r>
            <a:endParaRPr lang="ru-RU" b="1" dirty="0" err="1" smtClean="0">
              <a:solidFill>
                <a:srgbClr val="FFFF00"/>
              </a:solidFill>
            </a:endParaRPr>
          </a:p>
        </p:txBody>
      </p:sp>
      <p:sp>
        <p:nvSpPr>
          <p:cNvPr id="5" name="Cube 4"/>
          <p:cNvSpPr/>
          <p:nvPr/>
        </p:nvSpPr>
        <p:spPr>
          <a:xfrm>
            <a:off x="1711568" y="2519149"/>
            <a:ext cx="1354016" cy="1055282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POST</a:t>
            </a:r>
            <a:endParaRPr lang="ru-RU" b="1" dirty="0" err="1" smtClean="0">
              <a:solidFill>
                <a:srgbClr val="FFFF00"/>
              </a:solidFill>
            </a:endParaRPr>
          </a:p>
        </p:txBody>
      </p:sp>
      <p:cxnSp>
        <p:nvCxnSpPr>
          <p:cNvPr id="6" name="Straight Arrow Connector 5"/>
          <p:cNvCxnSpPr>
            <a:stCxn id="5" idx="5"/>
            <a:endCxn id="3" idx="0"/>
          </p:cNvCxnSpPr>
          <p:nvPr/>
        </p:nvCxnSpPr>
        <p:spPr>
          <a:xfrm>
            <a:off x="3065584" y="2901689"/>
            <a:ext cx="2108211" cy="14599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3"/>
            <a:endCxn id="5" idx="5"/>
          </p:cNvCxnSpPr>
          <p:nvPr/>
        </p:nvCxnSpPr>
        <p:spPr>
          <a:xfrm flipH="1">
            <a:off x="3065584" y="1648322"/>
            <a:ext cx="1843524" cy="125336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3"/>
          </p:cNvCxnSpPr>
          <p:nvPr/>
        </p:nvCxnSpPr>
        <p:spPr>
          <a:xfrm flipH="1">
            <a:off x="1404207" y="3574431"/>
            <a:ext cx="839268" cy="5183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3" idx="3"/>
          </p:cNvCxnSpPr>
          <p:nvPr/>
        </p:nvCxnSpPr>
        <p:spPr>
          <a:xfrm flipH="1" flipV="1">
            <a:off x="4902215" y="5349243"/>
            <a:ext cx="1342303" cy="44212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4" idx="5"/>
          </p:cNvCxnSpPr>
          <p:nvPr/>
        </p:nvCxnSpPr>
        <p:spPr>
          <a:xfrm flipH="1" flipV="1">
            <a:off x="5715013" y="1050707"/>
            <a:ext cx="816041" cy="37905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Цилиндр 40"/>
          <p:cNvSpPr/>
          <p:nvPr/>
        </p:nvSpPr>
        <p:spPr bwMode="auto">
          <a:xfrm>
            <a:off x="808508" y="3719790"/>
            <a:ext cx="595699" cy="641886"/>
          </a:xfrm>
          <a:prstGeom prst="can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endParaRPr lang="de-DE" sz="14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3" name="Цилиндр 40"/>
          <p:cNvSpPr/>
          <p:nvPr/>
        </p:nvSpPr>
        <p:spPr bwMode="auto">
          <a:xfrm>
            <a:off x="6263541" y="5470424"/>
            <a:ext cx="595699" cy="641886"/>
          </a:xfrm>
          <a:prstGeom prst="can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endParaRPr lang="de-DE" sz="14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4" name="Цилиндр 40"/>
          <p:cNvSpPr/>
          <p:nvPr/>
        </p:nvSpPr>
        <p:spPr bwMode="auto">
          <a:xfrm>
            <a:off x="6531054" y="1108818"/>
            <a:ext cx="595699" cy="641886"/>
          </a:xfrm>
          <a:prstGeom prst="can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endParaRPr lang="de-DE" sz="14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pic>
        <p:nvPicPr>
          <p:cNvPr id="15" name="Picture 2" descr="Image result for red cro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123" y="1050707"/>
            <a:ext cx="1061562" cy="90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7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be 2"/>
          <p:cNvSpPr/>
          <p:nvPr/>
        </p:nvSpPr>
        <p:spPr>
          <a:xfrm>
            <a:off x="4408290" y="4361676"/>
            <a:ext cx="1354016" cy="987567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FF00"/>
                </a:solidFill>
              </a:rPr>
              <a:t>DOCS</a:t>
            </a:r>
            <a:endParaRPr lang="ru-RU" sz="2400" b="1" dirty="0" err="1" smtClean="0">
              <a:solidFill>
                <a:srgbClr val="FFFF00"/>
              </a:solidFill>
            </a:endParaRPr>
          </a:p>
        </p:txBody>
      </p:sp>
      <p:sp>
        <p:nvSpPr>
          <p:cNvPr id="4" name="Cube 3"/>
          <p:cNvSpPr/>
          <p:nvPr/>
        </p:nvSpPr>
        <p:spPr>
          <a:xfrm>
            <a:off x="4360997" y="710886"/>
            <a:ext cx="1354016" cy="937436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USERS</a:t>
            </a:r>
            <a:endParaRPr lang="ru-RU" b="1" dirty="0" err="1" smtClean="0">
              <a:solidFill>
                <a:srgbClr val="FFFF00"/>
              </a:solidFill>
            </a:endParaRPr>
          </a:p>
        </p:txBody>
      </p:sp>
      <p:sp>
        <p:nvSpPr>
          <p:cNvPr id="5" name="Cube 4"/>
          <p:cNvSpPr/>
          <p:nvPr/>
        </p:nvSpPr>
        <p:spPr>
          <a:xfrm>
            <a:off x="1711568" y="2519149"/>
            <a:ext cx="1354016" cy="1055282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POST</a:t>
            </a:r>
            <a:endParaRPr lang="ru-RU" b="1" dirty="0" err="1" smtClean="0">
              <a:solidFill>
                <a:srgbClr val="FFFF00"/>
              </a:solidFill>
            </a:endParaRPr>
          </a:p>
        </p:txBody>
      </p:sp>
      <p:cxnSp>
        <p:nvCxnSpPr>
          <p:cNvPr id="6" name="Straight Arrow Connector 5"/>
          <p:cNvCxnSpPr>
            <a:stCxn id="5" idx="5"/>
            <a:endCxn id="3" idx="0"/>
          </p:cNvCxnSpPr>
          <p:nvPr/>
        </p:nvCxnSpPr>
        <p:spPr>
          <a:xfrm>
            <a:off x="3065584" y="2901689"/>
            <a:ext cx="2108211" cy="14599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3"/>
            <a:endCxn id="5" idx="5"/>
          </p:cNvCxnSpPr>
          <p:nvPr/>
        </p:nvCxnSpPr>
        <p:spPr>
          <a:xfrm flipH="1">
            <a:off x="3065584" y="1648322"/>
            <a:ext cx="1843524" cy="125336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3"/>
          </p:cNvCxnSpPr>
          <p:nvPr/>
        </p:nvCxnSpPr>
        <p:spPr>
          <a:xfrm flipH="1">
            <a:off x="1404207" y="3574431"/>
            <a:ext cx="839268" cy="5183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3" idx="3"/>
          </p:cNvCxnSpPr>
          <p:nvPr/>
        </p:nvCxnSpPr>
        <p:spPr>
          <a:xfrm flipH="1" flipV="1">
            <a:off x="4902215" y="5349243"/>
            <a:ext cx="1342303" cy="44212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4" idx="5"/>
          </p:cNvCxnSpPr>
          <p:nvPr/>
        </p:nvCxnSpPr>
        <p:spPr>
          <a:xfrm flipH="1" flipV="1">
            <a:off x="5715013" y="1050707"/>
            <a:ext cx="816041" cy="37905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Image result for red cro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974" y="618825"/>
            <a:ext cx="1334392" cy="114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green tic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651" y="2691283"/>
            <a:ext cx="1434195" cy="140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result for green ti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01" y="4375392"/>
            <a:ext cx="1579015" cy="155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Цилиндр 40"/>
          <p:cNvSpPr/>
          <p:nvPr/>
        </p:nvSpPr>
        <p:spPr bwMode="auto">
          <a:xfrm>
            <a:off x="6263541" y="5470424"/>
            <a:ext cx="595699" cy="641886"/>
          </a:xfrm>
          <a:prstGeom prst="can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endParaRPr lang="de-DE" sz="14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6" name="Цилиндр 40"/>
          <p:cNvSpPr/>
          <p:nvPr/>
        </p:nvSpPr>
        <p:spPr bwMode="auto">
          <a:xfrm>
            <a:off x="811702" y="3744693"/>
            <a:ext cx="595699" cy="641886"/>
          </a:xfrm>
          <a:prstGeom prst="can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endParaRPr lang="de-DE" sz="14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7" name="Цилиндр 40"/>
          <p:cNvSpPr/>
          <p:nvPr/>
        </p:nvSpPr>
        <p:spPr bwMode="auto">
          <a:xfrm>
            <a:off x="6562443" y="1108818"/>
            <a:ext cx="595699" cy="641886"/>
          </a:xfrm>
          <a:prstGeom prst="can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endParaRPr lang="de-DE" sz="14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pic>
        <p:nvPicPr>
          <p:cNvPr id="18" name="Picture 2" descr="Image result for red cro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459" y="990196"/>
            <a:ext cx="1061562" cy="90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95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 bwMode="gray">
          <a:xfrm>
            <a:off x="2843808" y="2636912"/>
            <a:ext cx="32670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414791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2900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52263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52263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52263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52263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Tele-GroteskUlt" pitchFamily="2" charset="0"/>
              </a:defRPr>
            </a:lvl5pPr>
            <a:lvl6pPr marL="414654" algn="l" defTabSz="52263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Tele-GroteskUlt" pitchFamily="2" charset="0"/>
              </a:defRPr>
            </a:lvl6pPr>
            <a:lvl7pPr marL="829308" algn="l" defTabSz="52263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Tele-GroteskUlt" pitchFamily="2" charset="0"/>
              </a:defRPr>
            </a:lvl7pPr>
            <a:lvl8pPr marL="1243962" algn="l" defTabSz="52263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Tele-GroteskUlt" pitchFamily="2" charset="0"/>
              </a:defRPr>
            </a:lvl8pPr>
            <a:lvl9pPr marL="1658615" algn="l" defTabSz="52263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en-US" sz="6600" b="1" dirty="0" smtClean="0"/>
              <a:t>DO code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413682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4360997" y="4361676"/>
            <a:ext cx="1354016" cy="987567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FF00"/>
                </a:solidFill>
              </a:rPr>
              <a:t>DOCS</a:t>
            </a:r>
            <a:endParaRPr lang="ru-RU" sz="2400" b="1" dirty="0" err="1" smtClean="0">
              <a:solidFill>
                <a:srgbClr val="FFFF00"/>
              </a:solidFill>
            </a:endParaRPr>
          </a:p>
        </p:txBody>
      </p:sp>
      <p:sp>
        <p:nvSpPr>
          <p:cNvPr id="3" name="Cube 2"/>
          <p:cNvSpPr/>
          <p:nvPr/>
        </p:nvSpPr>
        <p:spPr>
          <a:xfrm>
            <a:off x="4360997" y="710886"/>
            <a:ext cx="1354016" cy="937436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USERS</a:t>
            </a:r>
            <a:endParaRPr lang="ru-RU" b="1" dirty="0" err="1" smtClean="0">
              <a:solidFill>
                <a:srgbClr val="FFFF00"/>
              </a:solidFill>
            </a:endParaRPr>
          </a:p>
        </p:txBody>
      </p:sp>
      <p:sp>
        <p:nvSpPr>
          <p:cNvPr id="4" name="Cube 3"/>
          <p:cNvSpPr/>
          <p:nvPr/>
        </p:nvSpPr>
        <p:spPr>
          <a:xfrm>
            <a:off x="1711568" y="2519149"/>
            <a:ext cx="1354016" cy="1055282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POST</a:t>
            </a:r>
            <a:endParaRPr lang="ru-RU" b="1" dirty="0" err="1" smtClean="0">
              <a:solidFill>
                <a:srgbClr val="FFFF00"/>
              </a:solidFill>
            </a:endParaRPr>
          </a:p>
        </p:txBody>
      </p:sp>
      <p:cxnSp>
        <p:nvCxnSpPr>
          <p:cNvPr id="5" name="Straight Arrow Connector 4"/>
          <p:cNvCxnSpPr>
            <a:stCxn id="4" idx="3"/>
          </p:cNvCxnSpPr>
          <p:nvPr/>
        </p:nvCxnSpPr>
        <p:spPr>
          <a:xfrm flipH="1">
            <a:off x="1404207" y="3574431"/>
            <a:ext cx="839268" cy="5183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2" idx="3"/>
          </p:cNvCxnSpPr>
          <p:nvPr/>
        </p:nvCxnSpPr>
        <p:spPr>
          <a:xfrm flipH="1" flipV="1">
            <a:off x="4902215" y="5349243"/>
            <a:ext cx="1342303" cy="44212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3" idx="5"/>
          </p:cNvCxnSpPr>
          <p:nvPr/>
        </p:nvCxnSpPr>
        <p:spPr>
          <a:xfrm flipH="1" flipV="1">
            <a:off x="5715013" y="1050707"/>
            <a:ext cx="816041" cy="37905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0"/>
            <a:endCxn id="3" idx="3"/>
          </p:cNvCxnSpPr>
          <p:nvPr/>
        </p:nvCxnSpPr>
        <p:spPr>
          <a:xfrm flipV="1">
            <a:off x="2533677" y="1648322"/>
            <a:ext cx="2375431" cy="8708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0"/>
            <a:endCxn id="2" idx="1"/>
          </p:cNvCxnSpPr>
          <p:nvPr/>
        </p:nvCxnSpPr>
        <p:spPr>
          <a:xfrm>
            <a:off x="2533677" y="2519149"/>
            <a:ext cx="2368538" cy="21141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065584" y="1489401"/>
            <a:ext cx="665284" cy="59433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1</a:t>
            </a:r>
            <a:endParaRPr lang="ru-RU" b="1" dirty="0" err="1" smtClean="0">
              <a:solidFill>
                <a:schemeClr val="tx1"/>
              </a:solidFill>
            </a:endParaRPr>
          </a:p>
        </p:txBody>
      </p:sp>
      <p:sp>
        <p:nvSpPr>
          <p:cNvPr id="11" name="Цилиндр 40"/>
          <p:cNvSpPr/>
          <p:nvPr/>
        </p:nvSpPr>
        <p:spPr bwMode="auto">
          <a:xfrm>
            <a:off x="6589925" y="1108818"/>
            <a:ext cx="595699" cy="641886"/>
          </a:xfrm>
          <a:prstGeom prst="can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endParaRPr lang="de-DE" sz="14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2" name="Цилиндр 40"/>
          <p:cNvSpPr/>
          <p:nvPr/>
        </p:nvSpPr>
        <p:spPr bwMode="auto">
          <a:xfrm>
            <a:off x="6263541" y="5470424"/>
            <a:ext cx="595699" cy="641886"/>
          </a:xfrm>
          <a:prstGeom prst="can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endParaRPr lang="de-DE" sz="14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3" name="Цилиндр 40"/>
          <p:cNvSpPr/>
          <p:nvPr/>
        </p:nvSpPr>
        <p:spPr bwMode="auto">
          <a:xfrm>
            <a:off x="808508" y="3719790"/>
            <a:ext cx="595699" cy="641886"/>
          </a:xfrm>
          <a:prstGeom prst="can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endParaRPr lang="de-DE" sz="14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00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4360997" y="4361676"/>
            <a:ext cx="1354016" cy="987567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FF00"/>
                </a:solidFill>
              </a:rPr>
              <a:t>DOCS</a:t>
            </a:r>
            <a:endParaRPr lang="ru-RU" sz="2400" b="1" dirty="0" err="1" smtClean="0">
              <a:solidFill>
                <a:srgbClr val="FFFF00"/>
              </a:solidFill>
            </a:endParaRPr>
          </a:p>
        </p:txBody>
      </p:sp>
      <p:sp>
        <p:nvSpPr>
          <p:cNvPr id="3" name="Cube 2"/>
          <p:cNvSpPr/>
          <p:nvPr/>
        </p:nvSpPr>
        <p:spPr>
          <a:xfrm>
            <a:off x="4360997" y="710886"/>
            <a:ext cx="1354016" cy="937436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USERS</a:t>
            </a:r>
            <a:endParaRPr lang="ru-RU" b="1" dirty="0" err="1" smtClean="0">
              <a:solidFill>
                <a:srgbClr val="FFFF00"/>
              </a:solidFill>
            </a:endParaRPr>
          </a:p>
        </p:txBody>
      </p:sp>
      <p:sp>
        <p:nvSpPr>
          <p:cNvPr id="4" name="Cube 3"/>
          <p:cNvSpPr/>
          <p:nvPr/>
        </p:nvSpPr>
        <p:spPr>
          <a:xfrm>
            <a:off x="1711568" y="2519149"/>
            <a:ext cx="1354016" cy="1055282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POST</a:t>
            </a:r>
            <a:endParaRPr lang="ru-RU" b="1" dirty="0" err="1" smtClean="0">
              <a:solidFill>
                <a:srgbClr val="FFFF00"/>
              </a:solidFill>
            </a:endParaRPr>
          </a:p>
        </p:txBody>
      </p:sp>
      <p:cxnSp>
        <p:nvCxnSpPr>
          <p:cNvPr id="5" name="Straight Arrow Connector 4"/>
          <p:cNvCxnSpPr>
            <a:stCxn id="4" idx="3"/>
          </p:cNvCxnSpPr>
          <p:nvPr/>
        </p:nvCxnSpPr>
        <p:spPr>
          <a:xfrm flipH="1">
            <a:off x="1404207" y="3574431"/>
            <a:ext cx="839268" cy="5183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2" idx="3"/>
          </p:cNvCxnSpPr>
          <p:nvPr/>
        </p:nvCxnSpPr>
        <p:spPr>
          <a:xfrm flipH="1" flipV="1">
            <a:off x="4902215" y="5349243"/>
            <a:ext cx="1342303" cy="44212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3" idx="5"/>
          </p:cNvCxnSpPr>
          <p:nvPr/>
        </p:nvCxnSpPr>
        <p:spPr>
          <a:xfrm flipH="1" flipV="1">
            <a:off x="5715013" y="1050707"/>
            <a:ext cx="816041" cy="37905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0"/>
            <a:endCxn id="3" idx="3"/>
          </p:cNvCxnSpPr>
          <p:nvPr/>
        </p:nvCxnSpPr>
        <p:spPr>
          <a:xfrm flipV="1">
            <a:off x="2533677" y="1648322"/>
            <a:ext cx="2375431" cy="8708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0"/>
            <a:endCxn id="2" idx="1"/>
          </p:cNvCxnSpPr>
          <p:nvPr/>
        </p:nvCxnSpPr>
        <p:spPr>
          <a:xfrm>
            <a:off x="2533677" y="2519149"/>
            <a:ext cx="2368538" cy="21141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065584" y="1489401"/>
            <a:ext cx="665284" cy="59433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1</a:t>
            </a:r>
            <a:endParaRPr lang="ru-RU" b="1" dirty="0" err="1" smtClean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398226" y="3883028"/>
            <a:ext cx="665284" cy="59433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2</a:t>
            </a:r>
            <a:endParaRPr lang="ru-RU" b="1" dirty="0" err="1" smtClean="0">
              <a:solidFill>
                <a:schemeClr val="tx1"/>
              </a:solidFill>
            </a:endParaRPr>
          </a:p>
        </p:txBody>
      </p:sp>
      <p:sp>
        <p:nvSpPr>
          <p:cNvPr id="12" name="Цилиндр 40"/>
          <p:cNvSpPr/>
          <p:nvPr/>
        </p:nvSpPr>
        <p:spPr bwMode="auto">
          <a:xfrm>
            <a:off x="6263541" y="5470424"/>
            <a:ext cx="595699" cy="641886"/>
          </a:xfrm>
          <a:prstGeom prst="can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endParaRPr lang="de-DE" sz="14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3" name="Цилиндр 40"/>
          <p:cNvSpPr/>
          <p:nvPr/>
        </p:nvSpPr>
        <p:spPr bwMode="auto">
          <a:xfrm>
            <a:off x="6551212" y="1144682"/>
            <a:ext cx="595699" cy="641886"/>
          </a:xfrm>
          <a:prstGeom prst="can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endParaRPr lang="de-DE" sz="14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4" name="Цилиндр 40"/>
          <p:cNvSpPr/>
          <p:nvPr/>
        </p:nvSpPr>
        <p:spPr bwMode="auto">
          <a:xfrm>
            <a:off x="816155" y="3771792"/>
            <a:ext cx="595699" cy="641886"/>
          </a:xfrm>
          <a:prstGeom prst="can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endParaRPr lang="de-DE" sz="14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14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4360997" y="4361676"/>
            <a:ext cx="1354016" cy="987567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FF00"/>
                </a:solidFill>
              </a:rPr>
              <a:t>DOCS</a:t>
            </a:r>
            <a:endParaRPr lang="ru-RU" sz="2400" b="1" dirty="0" err="1" smtClean="0">
              <a:solidFill>
                <a:srgbClr val="FFFF00"/>
              </a:solidFill>
            </a:endParaRPr>
          </a:p>
        </p:txBody>
      </p:sp>
      <p:sp>
        <p:nvSpPr>
          <p:cNvPr id="3" name="Cube 2"/>
          <p:cNvSpPr/>
          <p:nvPr/>
        </p:nvSpPr>
        <p:spPr>
          <a:xfrm>
            <a:off x="4360997" y="710886"/>
            <a:ext cx="1354016" cy="937436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USERS</a:t>
            </a:r>
            <a:endParaRPr lang="ru-RU" b="1" dirty="0" err="1" smtClean="0">
              <a:solidFill>
                <a:srgbClr val="FFFF00"/>
              </a:solidFill>
            </a:endParaRPr>
          </a:p>
        </p:txBody>
      </p:sp>
      <p:sp>
        <p:nvSpPr>
          <p:cNvPr id="4" name="Cube 3"/>
          <p:cNvSpPr/>
          <p:nvPr/>
        </p:nvSpPr>
        <p:spPr>
          <a:xfrm>
            <a:off x="1711568" y="2519149"/>
            <a:ext cx="1354016" cy="1055282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POST</a:t>
            </a:r>
            <a:endParaRPr lang="ru-RU" b="1" dirty="0" err="1" smtClean="0">
              <a:solidFill>
                <a:srgbClr val="FFFF00"/>
              </a:solidFill>
            </a:endParaRPr>
          </a:p>
        </p:txBody>
      </p:sp>
      <p:cxnSp>
        <p:nvCxnSpPr>
          <p:cNvPr id="5" name="Straight Arrow Connector 4"/>
          <p:cNvCxnSpPr>
            <a:stCxn id="4" idx="3"/>
          </p:cNvCxnSpPr>
          <p:nvPr/>
        </p:nvCxnSpPr>
        <p:spPr>
          <a:xfrm flipH="1">
            <a:off x="1404207" y="3574431"/>
            <a:ext cx="839268" cy="5183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2" idx="3"/>
          </p:cNvCxnSpPr>
          <p:nvPr/>
        </p:nvCxnSpPr>
        <p:spPr>
          <a:xfrm flipH="1" flipV="1">
            <a:off x="4902215" y="5349243"/>
            <a:ext cx="1342303" cy="44212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3" idx="5"/>
          </p:cNvCxnSpPr>
          <p:nvPr/>
        </p:nvCxnSpPr>
        <p:spPr>
          <a:xfrm flipH="1" flipV="1">
            <a:off x="5715013" y="1050707"/>
            <a:ext cx="816041" cy="37905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0"/>
            <a:endCxn id="3" idx="3"/>
          </p:cNvCxnSpPr>
          <p:nvPr/>
        </p:nvCxnSpPr>
        <p:spPr>
          <a:xfrm flipV="1">
            <a:off x="2533677" y="1648322"/>
            <a:ext cx="2375431" cy="8708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0"/>
            <a:endCxn id="2" idx="1"/>
          </p:cNvCxnSpPr>
          <p:nvPr/>
        </p:nvCxnSpPr>
        <p:spPr>
          <a:xfrm>
            <a:off x="2533677" y="2519149"/>
            <a:ext cx="2368538" cy="21141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065584" y="1489401"/>
            <a:ext cx="665284" cy="59433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1</a:t>
            </a:r>
            <a:endParaRPr lang="ru-RU" b="1" dirty="0" err="1" smtClean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398226" y="3883028"/>
            <a:ext cx="665284" cy="59433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2</a:t>
            </a:r>
            <a:endParaRPr lang="ru-RU" b="1" dirty="0" err="1" smtClean="0">
              <a:solidFill>
                <a:schemeClr val="tx1"/>
              </a:solidFill>
            </a:endParaRPr>
          </a:p>
        </p:txBody>
      </p:sp>
      <p:pic>
        <p:nvPicPr>
          <p:cNvPr id="12" name="Picture 2" descr="Image result for red cro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958" y="4381978"/>
            <a:ext cx="1334366" cy="114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Цилиндр 40"/>
          <p:cNvSpPr/>
          <p:nvPr/>
        </p:nvSpPr>
        <p:spPr bwMode="auto">
          <a:xfrm>
            <a:off x="808508" y="3740092"/>
            <a:ext cx="595699" cy="641886"/>
          </a:xfrm>
          <a:prstGeom prst="can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endParaRPr lang="de-DE" sz="14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4" name="Цилиндр 40"/>
          <p:cNvSpPr/>
          <p:nvPr/>
        </p:nvSpPr>
        <p:spPr bwMode="auto">
          <a:xfrm>
            <a:off x="6263541" y="5470424"/>
            <a:ext cx="595699" cy="641886"/>
          </a:xfrm>
          <a:prstGeom prst="can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endParaRPr lang="de-DE" sz="14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5" name="Цилиндр 40"/>
          <p:cNvSpPr/>
          <p:nvPr/>
        </p:nvSpPr>
        <p:spPr bwMode="auto">
          <a:xfrm>
            <a:off x="6531054" y="1127696"/>
            <a:ext cx="595699" cy="641886"/>
          </a:xfrm>
          <a:prstGeom prst="can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endParaRPr lang="de-DE" sz="14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66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 bwMode="gray">
          <a:xfrm>
            <a:off x="2699792" y="2708920"/>
            <a:ext cx="32670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414791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2900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52263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52263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52263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52263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Tele-GroteskUlt" pitchFamily="2" charset="0"/>
              </a:defRPr>
            </a:lvl5pPr>
            <a:lvl6pPr marL="414654" algn="l" defTabSz="52263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Tele-GroteskUlt" pitchFamily="2" charset="0"/>
              </a:defRPr>
            </a:lvl6pPr>
            <a:lvl7pPr marL="829308" algn="l" defTabSz="52263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Tele-GroteskUlt" pitchFamily="2" charset="0"/>
              </a:defRPr>
            </a:lvl7pPr>
            <a:lvl8pPr marL="1243962" algn="l" defTabSz="52263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Tele-GroteskUlt" pitchFamily="2" charset="0"/>
              </a:defRPr>
            </a:lvl8pPr>
            <a:lvl9pPr marL="1658615" algn="l" defTabSz="52263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en-US" sz="6600" b="1" dirty="0" smtClean="0"/>
              <a:t>DO code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311630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4360997" y="4361676"/>
            <a:ext cx="1354016" cy="987567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FF00"/>
                </a:solidFill>
              </a:rPr>
              <a:t>DOCS</a:t>
            </a:r>
            <a:endParaRPr lang="ru-RU" sz="2400" b="1" dirty="0" err="1" smtClean="0">
              <a:solidFill>
                <a:srgbClr val="FFFF00"/>
              </a:solidFill>
            </a:endParaRPr>
          </a:p>
        </p:txBody>
      </p:sp>
      <p:sp>
        <p:nvSpPr>
          <p:cNvPr id="3" name="Cube 2"/>
          <p:cNvSpPr/>
          <p:nvPr/>
        </p:nvSpPr>
        <p:spPr>
          <a:xfrm>
            <a:off x="4360997" y="710886"/>
            <a:ext cx="1354016" cy="937436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USERS</a:t>
            </a:r>
            <a:endParaRPr lang="ru-RU" b="1" dirty="0" err="1" smtClean="0">
              <a:solidFill>
                <a:srgbClr val="FFFF00"/>
              </a:solidFill>
            </a:endParaRPr>
          </a:p>
        </p:txBody>
      </p:sp>
      <p:sp>
        <p:nvSpPr>
          <p:cNvPr id="4" name="Cube 3"/>
          <p:cNvSpPr/>
          <p:nvPr/>
        </p:nvSpPr>
        <p:spPr>
          <a:xfrm>
            <a:off x="1711568" y="2519149"/>
            <a:ext cx="1354016" cy="1055282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POST</a:t>
            </a:r>
            <a:endParaRPr lang="ru-RU" b="1" dirty="0" err="1" smtClean="0">
              <a:solidFill>
                <a:srgbClr val="FFFF00"/>
              </a:solidFill>
            </a:endParaRPr>
          </a:p>
        </p:txBody>
      </p:sp>
      <p:cxnSp>
        <p:nvCxnSpPr>
          <p:cNvPr id="5" name="Straight Arrow Connector 4"/>
          <p:cNvCxnSpPr>
            <a:stCxn id="4" idx="3"/>
          </p:cNvCxnSpPr>
          <p:nvPr/>
        </p:nvCxnSpPr>
        <p:spPr>
          <a:xfrm flipH="1">
            <a:off x="1404207" y="3574431"/>
            <a:ext cx="839268" cy="51830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2" idx="3"/>
          </p:cNvCxnSpPr>
          <p:nvPr/>
        </p:nvCxnSpPr>
        <p:spPr>
          <a:xfrm flipH="1" flipV="1">
            <a:off x="4902215" y="5349243"/>
            <a:ext cx="1342303" cy="44212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3" idx="5"/>
          </p:cNvCxnSpPr>
          <p:nvPr/>
        </p:nvCxnSpPr>
        <p:spPr>
          <a:xfrm flipH="1" flipV="1">
            <a:off x="5715013" y="1050707"/>
            <a:ext cx="816041" cy="37905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be 7"/>
          <p:cNvSpPr/>
          <p:nvPr/>
        </p:nvSpPr>
        <p:spPr>
          <a:xfrm>
            <a:off x="6531054" y="2751951"/>
            <a:ext cx="1682203" cy="987567"/>
          </a:xfrm>
          <a:prstGeom prst="cube">
            <a:avLst>
              <a:gd name="adj" fmla="val 2750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FF00"/>
                </a:solidFill>
              </a:rPr>
              <a:t>SERVICE</a:t>
            </a:r>
            <a:br>
              <a:rPr lang="en-US" sz="2000" b="1" dirty="0" smtClean="0">
                <a:solidFill>
                  <a:srgbClr val="FFFF00"/>
                </a:solidFill>
              </a:rPr>
            </a:br>
            <a:r>
              <a:rPr lang="en-US" sz="2000" b="1" dirty="0" smtClean="0">
                <a:solidFill>
                  <a:srgbClr val="FFFF00"/>
                </a:solidFill>
              </a:rPr>
              <a:t>DISCOVERY</a:t>
            </a:r>
            <a:endParaRPr lang="ru-RU" sz="2400" b="1" dirty="0" err="1" smtClean="0">
              <a:solidFill>
                <a:srgbClr val="FFFF00"/>
              </a:solidFill>
            </a:endParaRPr>
          </a:p>
        </p:txBody>
      </p:sp>
      <p:cxnSp>
        <p:nvCxnSpPr>
          <p:cNvPr id="9" name="Curved Connector 8"/>
          <p:cNvCxnSpPr>
            <a:stCxn id="8" idx="2"/>
            <a:endCxn id="3" idx="3"/>
          </p:cNvCxnSpPr>
          <p:nvPr/>
        </p:nvCxnSpPr>
        <p:spPr>
          <a:xfrm rot="10800000">
            <a:off x="4909108" y="1648323"/>
            <a:ext cx="1621946" cy="1733203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8" idx="2"/>
            <a:endCxn id="2" idx="0"/>
          </p:cNvCxnSpPr>
          <p:nvPr/>
        </p:nvCxnSpPr>
        <p:spPr>
          <a:xfrm rot="10800000" flipV="1">
            <a:off x="5173796" y="3381524"/>
            <a:ext cx="1357259" cy="98015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8" idx="2"/>
            <a:endCxn id="4" idx="0"/>
          </p:cNvCxnSpPr>
          <p:nvPr/>
        </p:nvCxnSpPr>
        <p:spPr>
          <a:xfrm rot="10800000">
            <a:off x="2533678" y="2519149"/>
            <a:ext cx="3997377" cy="862376"/>
          </a:xfrm>
          <a:prstGeom prst="curvedConnector4">
            <a:avLst>
              <a:gd name="adj1" fmla="val 43347"/>
              <a:gd name="adj2" fmla="val 12650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Цилиндр 40"/>
          <p:cNvSpPr/>
          <p:nvPr/>
        </p:nvSpPr>
        <p:spPr bwMode="auto">
          <a:xfrm>
            <a:off x="808508" y="3719789"/>
            <a:ext cx="595699" cy="641886"/>
          </a:xfrm>
          <a:prstGeom prst="can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endParaRPr lang="de-DE" sz="14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3" name="Цилиндр 40"/>
          <p:cNvSpPr/>
          <p:nvPr/>
        </p:nvSpPr>
        <p:spPr bwMode="auto">
          <a:xfrm>
            <a:off x="6561391" y="1108818"/>
            <a:ext cx="595699" cy="641886"/>
          </a:xfrm>
          <a:prstGeom prst="can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endParaRPr lang="de-DE" sz="14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4" name="Цилиндр 40"/>
          <p:cNvSpPr/>
          <p:nvPr/>
        </p:nvSpPr>
        <p:spPr bwMode="auto">
          <a:xfrm>
            <a:off x="6263541" y="5470424"/>
            <a:ext cx="595699" cy="641886"/>
          </a:xfrm>
          <a:prstGeom prst="can">
            <a:avLst/>
          </a:prstGeom>
          <a:solidFill>
            <a:schemeClr val="tx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endParaRPr lang="de-DE" sz="1400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90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gray">
          <a:xfrm>
            <a:off x="2771800" y="2564904"/>
            <a:ext cx="32670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414791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lang="de-DE" sz="2900" kern="1200" dirty="0">
                <a:solidFill>
                  <a:schemeClr val="tx2"/>
                </a:solidFill>
                <a:latin typeface="TeleGrotesk Headline Ultra" pitchFamily="2" charset="0"/>
                <a:ea typeface="+mj-ea"/>
                <a:cs typeface="TeleGrotesk Headline Ultra" pitchFamily="2" charset="0"/>
              </a:defRPr>
            </a:lvl1pPr>
            <a:lvl2pPr algn="l" defTabSz="52263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Tele-GroteskUlt" pitchFamily="2" charset="0"/>
              </a:defRPr>
            </a:lvl2pPr>
            <a:lvl3pPr algn="l" defTabSz="52263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Tele-GroteskUlt" pitchFamily="2" charset="0"/>
              </a:defRPr>
            </a:lvl3pPr>
            <a:lvl4pPr algn="l" defTabSz="52263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Tele-GroteskUlt" pitchFamily="2" charset="0"/>
              </a:defRPr>
            </a:lvl4pPr>
            <a:lvl5pPr algn="l" defTabSz="52263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Tele-GroteskUlt" pitchFamily="2" charset="0"/>
              </a:defRPr>
            </a:lvl5pPr>
            <a:lvl6pPr marL="414654" algn="l" defTabSz="52263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Tele-GroteskUlt" pitchFamily="2" charset="0"/>
              </a:defRPr>
            </a:lvl6pPr>
            <a:lvl7pPr marL="829308" algn="l" defTabSz="52263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Tele-GroteskUlt" pitchFamily="2" charset="0"/>
              </a:defRPr>
            </a:lvl7pPr>
            <a:lvl8pPr marL="1243962" algn="l" defTabSz="52263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Tele-GroteskUlt" pitchFamily="2" charset="0"/>
              </a:defRPr>
            </a:lvl8pPr>
            <a:lvl9pPr marL="1658615" algn="l" defTabSz="52263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r>
              <a:rPr lang="en-US" sz="6600" b="1" dirty="0" smtClean="0"/>
              <a:t>DO code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7234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gray">
          <a:xfrm>
            <a:off x="184785" y="116632"/>
            <a:ext cx="84963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b="1" kern="0" dirty="0" smtClean="0"/>
              <a:t>Reasons to use a </a:t>
            </a:r>
            <a:r>
              <a:rPr lang="en-US" b="1" kern="0" dirty="0" err="1" smtClean="0"/>
              <a:t>microservice</a:t>
            </a:r>
            <a:r>
              <a:rPr lang="en-US" b="1" kern="0" dirty="0" smtClean="0"/>
              <a:t> architecture</a:t>
            </a:r>
            <a:endParaRPr lang="en-US" b="1" kern="0" dirty="0"/>
          </a:p>
        </p:txBody>
      </p:sp>
      <p:sp>
        <p:nvSpPr>
          <p:cNvPr id="4" name="TextBox 3"/>
          <p:cNvSpPr txBox="1"/>
          <p:nvPr/>
        </p:nvSpPr>
        <p:spPr>
          <a:xfrm>
            <a:off x="184785" y="1023193"/>
            <a:ext cx="8736329" cy="49962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en-US" sz="2400" b="1" dirty="0" err="1" smtClean="0">
                <a:solidFill>
                  <a:srgbClr val="252525"/>
                </a:solidFill>
                <a:latin typeface="Segoe UI Semilight" panose="020B0402040204020203" pitchFamily="34" charset="0"/>
                <a:ea typeface="Tele-GroteskFet" pitchFamily="2" charset="0"/>
                <a:cs typeface="Segoe UI Semilight" panose="020B0402040204020203" pitchFamily="34" charset="0"/>
              </a:rPr>
              <a:t>Microservices</a:t>
            </a:r>
            <a:r>
              <a:rPr lang="en-US" sz="2400" b="1" dirty="0" smtClean="0">
                <a:solidFill>
                  <a:srgbClr val="252525"/>
                </a:solidFill>
                <a:latin typeface="Segoe UI Semilight" panose="020B0402040204020203" pitchFamily="34" charset="0"/>
                <a:ea typeface="Tele-GroteskFet" pitchFamily="2" charset="0"/>
                <a:cs typeface="Segoe UI Semilight" panose="020B0402040204020203" pitchFamily="34" charset="0"/>
              </a:rPr>
              <a:t> </a:t>
            </a:r>
            <a:r>
              <a:rPr lang="en-US" sz="2400" b="1" dirty="0">
                <a:solidFill>
                  <a:srgbClr val="252525"/>
                </a:solidFill>
                <a:latin typeface="Segoe UI Semilight" panose="020B0402040204020203" pitchFamily="34" charset="0"/>
                <a:ea typeface="Tele-GroteskFet" pitchFamily="2" charset="0"/>
                <a:cs typeface="Segoe UI Semilight" panose="020B0402040204020203" pitchFamily="34" charset="0"/>
              </a:rPr>
              <a:t>create flexibility when it comes to choosing which tool or technology one wants to use when solving </a:t>
            </a:r>
            <a:r>
              <a:rPr lang="en-US" sz="2400" b="1" dirty="0" smtClean="0">
                <a:solidFill>
                  <a:srgbClr val="252525"/>
                </a:solidFill>
                <a:latin typeface="Segoe UI Semilight" panose="020B0402040204020203" pitchFamily="34" charset="0"/>
                <a:ea typeface="Tele-GroteskFet" pitchFamily="2" charset="0"/>
                <a:cs typeface="Segoe UI Semilight" panose="020B0402040204020203" pitchFamily="34" charset="0"/>
              </a:rPr>
              <a:t>problems.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en-US" sz="2400" b="1" dirty="0" err="1" smtClean="0">
                <a:solidFill>
                  <a:srgbClr val="252525"/>
                </a:solidFill>
                <a:latin typeface="Segoe UI Semilight" panose="020B0402040204020203" pitchFamily="34" charset="0"/>
                <a:ea typeface="Tele-GroteskFet" pitchFamily="2" charset="0"/>
                <a:cs typeface="Segoe UI Semilight" panose="020B0402040204020203" pitchFamily="34" charset="0"/>
              </a:rPr>
              <a:t>Microservices</a:t>
            </a:r>
            <a:r>
              <a:rPr lang="en-US" sz="2400" b="1" dirty="0" smtClean="0">
                <a:solidFill>
                  <a:srgbClr val="252525"/>
                </a:solidFill>
                <a:latin typeface="Segoe UI Semilight" panose="020B0402040204020203" pitchFamily="34" charset="0"/>
                <a:ea typeface="Tele-GroteskFet" pitchFamily="2" charset="0"/>
                <a:cs typeface="Segoe UI Semilight" panose="020B0402040204020203" pitchFamily="34" charset="0"/>
              </a:rPr>
              <a:t> </a:t>
            </a:r>
            <a:r>
              <a:rPr lang="en-US" sz="2400" b="1" dirty="0">
                <a:solidFill>
                  <a:srgbClr val="252525"/>
                </a:solidFill>
                <a:latin typeface="Segoe UI Semilight" panose="020B0402040204020203" pitchFamily="34" charset="0"/>
                <a:ea typeface="Tele-GroteskFet" pitchFamily="2" charset="0"/>
                <a:cs typeface="Segoe UI Semilight" panose="020B0402040204020203" pitchFamily="34" charset="0"/>
              </a:rPr>
              <a:t>can deal with code churn. Integration can be challenging especially when it is handled by a third party. The risk of breaking integrations is lessened when </a:t>
            </a:r>
            <a:r>
              <a:rPr lang="en-US" sz="2400" b="1" dirty="0" err="1">
                <a:solidFill>
                  <a:srgbClr val="252525"/>
                </a:solidFill>
                <a:latin typeface="Segoe UI Semilight" panose="020B0402040204020203" pitchFamily="34" charset="0"/>
                <a:ea typeface="Tele-GroteskFet" pitchFamily="2" charset="0"/>
                <a:cs typeface="Segoe UI Semilight" panose="020B0402040204020203" pitchFamily="34" charset="0"/>
              </a:rPr>
              <a:t>microservices</a:t>
            </a:r>
            <a:r>
              <a:rPr lang="en-US" sz="2400" b="1" dirty="0">
                <a:solidFill>
                  <a:srgbClr val="252525"/>
                </a:solidFill>
                <a:latin typeface="Segoe UI Semilight" panose="020B0402040204020203" pitchFamily="34" charset="0"/>
                <a:ea typeface="Tele-GroteskFet" pitchFamily="2" charset="0"/>
                <a:cs typeface="Segoe UI Semilight" panose="020B0402040204020203" pitchFamily="34" charset="0"/>
              </a:rPr>
              <a:t> are used because they are very </a:t>
            </a:r>
            <a:r>
              <a:rPr lang="en-US" sz="2400" b="1" dirty="0" smtClean="0">
                <a:solidFill>
                  <a:srgbClr val="252525"/>
                </a:solidFill>
                <a:latin typeface="Segoe UI Semilight" panose="020B0402040204020203" pitchFamily="34" charset="0"/>
                <a:ea typeface="Tele-GroteskFet" pitchFamily="2" charset="0"/>
                <a:cs typeface="Segoe UI Semilight" panose="020B0402040204020203" pitchFamily="34" charset="0"/>
              </a:rPr>
              <a:t>adaptable.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en-US" sz="2400" b="1" dirty="0" err="1" smtClean="0">
                <a:solidFill>
                  <a:srgbClr val="252525"/>
                </a:solidFill>
                <a:latin typeface="Segoe UI Semilight" panose="020B0402040204020203" pitchFamily="34" charset="0"/>
                <a:ea typeface="Tele-GroteskFet" pitchFamily="2" charset="0"/>
                <a:cs typeface="Segoe UI Semilight" panose="020B0402040204020203" pitchFamily="34" charset="0"/>
              </a:rPr>
              <a:t>Microservices</a:t>
            </a:r>
            <a:r>
              <a:rPr lang="en-US" sz="2400" b="1" dirty="0" smtClean="0">
                <a:solidFill>
                  <a:srgbClr val="252525"/>
                </a:solidFill>
                <a:latin typeface="Segoe UI Semilight" panose="020B0402040204020203" pitchFamily="34" charset="0"/>
                <a:ea typeface="Tele-GroteskFet" pitchFamily="2" charset="0"/>
                <a:cs typeface="Segoe UI Semilight" panose="020B0402040204020203" pitchFamily="34" charset="0"/>
              </a:rPr>
              <a:t> </a:t>
            </a:r>
            <a:r>
              <a:rPr lang="en-US" sz="2400" b="1" dirty="0">
                <a:solidFill>
                  <a:srgbClr val="252525"/>
                </a:solidFill>
                <a:latin typeface="Segoe UI Semilight" panose="020B0402040204020203" pitchFamily="34" charset="0"/>
                <a:ea typeface="Tele-GroteskFet" pitchFamily="2" charset="0"/>
                <a:cs typeface="Segoe UI Semilight" panose="020B0402040204020203" pitchFamily="34" charset="0"/>
              </a:rPr>
              <a:t>are scalable, they can be used to split systems allowing more defined skill </a:t>
            </a:r>
            <a:r>
              <a:rPr lang="en-US" sz="2400" b="1" dirty="0" smtClean="0">
                <a:solidFill>
                  <a:srgbClr val="252525"/>
                </a:solidFill>
                <a:latin typeface="Segoe UI Semilight" panose="020B0402040204020203" pitchFamily="34" charset="0"/>
                <a:ea typeface="Tele-GroteskFet" pitchFamily="2" charset="0"/>
                <a:cs typeface="Segoe UI Semilight" panose="020B0402040204020203" pitchFamily="34" charset="0"/>
              </a:rPr>
              <a:t>sets.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en-US" sz="2400" b="1" dirty="0" err="1" smtClean="0">
                <a:solidFill>
                  <a:srgbClr val="252525"/>
                </a:solidFill>
                <a:latin typeface="Segoe UI Semilight" panose="020B0402040204020203" pitchFamily="34" charset="0"/>
                <a:ea typeface="Tele-GroteskFet" pitchFamily="2" charset="0"/>
                <a:cs typeface="Segoe UI Semilight" panose="020B0402040204020203" pitchFamily="34" charset="0"/>
              </a:rPr>
              <a:t>Microservices</a:t>
            </a:r>
            <a:r>
              <a:rPr lang="en-US" sz="2400" b="1" dirty="0" smtClean="0">
                <a:solidFill>
                  <a:srgbClr val="252525"/>
                </a:solidFill>
                <a:latin typeface="Segoe UI Semilight" panose="020B0402040204020203" pitchFamily="34" charset="0"/>
                <a:ea typeface="Tele-GroteskFet" pitchFamily="2" charset="0"/>
                <a:cs typeface="Segoe UI Semilight" panose="020B0402040204020203" pitchFamily="34" charset="0"/>
              </a:rPr>
              <a:t> </a:t>
            </a:r>
            <a:r>
              <a:rPr lang="en-US" sz="2400" b="1" dirty="0">
                <a:solidFill>
                  <a:srgbClr val="252525"/>
                </a:solidFill>
                <a:latin typeface="Segoe UI Semilight" panose="020B0402040204020203" pitchFamily="34" charset="0"/>
                <a:ea typeface="Tele-GroteskFet" pitchFamily="2" charset="0"/>
                <a:cs typeface="Segoe UI Semilight" panose="020B0402040204020203" pitchFamily="34" charset="0"/>
              </a:rPr>
              <a:t>help isolate the unknown. By using </a:t>
            </a:r>
            <a:r>
              <a:rPr lang="en-US" sz="2400" b="1" dirty="0" err="1">
                <a:solidFill>
                  <a:srgbClr val="252525"/>
                </a:solidFill>
                <a:latin typeface="Segoe UI Semilight" panose="020B0402040204020203" pitchFamily="34" charset="0"/>
                <a:ea typeface="Tele-GroteskFet" pitchFamily="2" charset="0"/>
                <a:cs typeface="Segoe UI Semilight" panose="020B0402040204020203" pitchFamily="34" charset="0"/>
              </a:rPr>
              <a:t>microservices</a:t>
            </a:r>
            <a:r>
              <a:rPr lang="en-US" sz="2400" b="1" dirty="0">
                <a:solidFill>
                  <a:srgbClr val="252525"/>
                </a:solidFill>
                <a:latin typeface="Segoe UI Semilight" panose="020B0402040204020203" pitchFamily="34" charset="0"/>
                <a:ea typeface="Tele-GroteskFet" pitchFamily="2" charset="0"/>
                <a:cs typeface="Segoe UI Semilight" panose="020B0402040204020203" pitchFamily="34" charset="0"/>
              </a:rPr>
              <a:t> your team can have the tools they need to defer issues that can make a software's architecture change and unable to respond to business requirements.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6948264" y="5619323"/>
            <a:ext cx="18101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(</a:t>
            </a:r>
            <a:r>
              <a:rPr lang="ru-RU" b="1" dirty="0"/>
              <a:t>Мартин Фаулер</a:t>
            </a:r>
            <a:r>
              <a:rPr lang="en-US" b="1" dirty="0"/>
              <a:t>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7962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Цифры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sp>
        <p:nvSpPr>
          <p:cNvPr id="3" name="Rectangle 2"/>
          <p:cNvSpPr/>
          <p:nvPr/>
        </p:nvSpPr>
        <p:spPr>
          <a:xfrm>
            <a:off x="467544" y="1619193"/>
            <a:ext cx="63184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3.5 </a:t>
            </a:r>
            <a:r>
              <a:rPr lang="ru-RU" dirty="0"/>
              <a:t>миллионов </a:t>
            </a:r>
            <a:r>
              <a:rPr lang="ru-RU" dirty="0" smtClean="0"/>
              <a:t>файлов</a:t>
            </a:r>
            <a:endParaRPr lang="en-US" dirty="0" smtClean="0"/>
          </a:p>
          <a:p>
            <a:r>
              <a:rPr lang="en-US" dirty="0" smtClean="0"/>
              <a:t>50</a:t>
            </a:r>
            <a:r>
              <a:rPr lang="ru-RU" dirty="0" smtClean="0"/>
              <a:t> </a:t>
            </a:r>
            <a:r>
              <a:rPr lang="ru-RU" dirty="0"/>
              <a:t>миллионов строк </a:t>
            </a:r>
            <a:r>
              <a:rPr lang="ru-RU" dirty="0" smtClean="0"/>
              <a:t>кода</a:t>
            </a:r>
            <a:endParaRPr lang="en-US" dirty="0" smtClean="0"/>
          </a:p>
          <a:p>
            <a:r>
              <a:rPr lang="ru-RU" dirty="0" smtClean="0"/>
              <a:t>Git репозиторий в </a:t>
            </a:r>
            <a:r>
              <a:rPr lang="ru-RU" dirty="0"/>
              <a:t>300 гигабайт. </a:t>
            </a:r>
          </a:p>
        </p:txBody>
      </p:sp>
      <p:sp>
        <p:nvSpPr>
          <p:cNvPr id="5" name="Rectangle 4"/>
          <p:cNvSpPr/>
          <p:nvPr/>
        </p:nvSpPr>
        <p:spPr>
          <a:xfrm>
            <a:off x="5986551" y="3944913"/>
            <a:ext cx="2584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  <a:r>
              <a:rPr lang="ru-RU" dirty="0" smtClean="0"/>
              <a:t> миллиарда строк кода</a:t>
            </a:r>
            <a:endParaRPr lang="ru-RU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267078"/>
              </p:ext>
            </p:extLst>
          </p:nvPr>
        </p:nvGraphicFramePr>
        <p:xfrm>
          <a:off x="467544" y="4941168"/>
          <a:ext cx="3619128" cy="640080"/>
        </p:xfrm>
        <a:graphic>
          <a:graphicData uri="http://schemas.openxmlformats.org/drawingml/2006/table">
            <a:tbl>
              <a:tblPr/>
              <a:tblGrid>
                <a:gridCol w="1206376">
                  <a:extLst>
                    <a:ext uri="{9D8B030D-6E8A-4147-A177-3AD203B41FA5}">
                      <a16:colId xmlns:a16="http://schemas.microsoft.com/office/drawing/2014/main" val="4223805848"/>
                    </a:ext>
                  </a:extLst>
                </a:gridCol>
                <a:gridCol w="1206376">
                  <a:extLst>
                    <a:ext uri="{9D8B030D-6E8A-4147-A177-3AD203B41FA5}">
                      <a16:colId xmlns:a16="http://schemas.microsoft.com/office/drawing/2014/main" val="2698221504"/>
                    </a:ext>
                  </a:extLst>
                </a:gridCol>
                <a:gridCol w="1206376">
                  <a:extLst>
                    <a:ext uri="{9D8B030D-6E8A-4147-A177-3AD203B41FA5}">
                      <a16:colId xmlns:a16="http://schemas.microsoft.com/office/drawing/2014/main" val="39488676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2017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Ядро </a:t>
                      </a:r>
                      <a:r>
                        <a:rPr lang="en-US" dirty="0"/>
                        <a:t>Linux 4.11.7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18 </a:t>
                      </a:r>
                      <a:r>
                        <a:rPr lang="ru-RU" dirty="0"/>
                        <a:t>373 </a:t>
                      </a:r>
                      <a:r>
                        <a:rPr lang="ru-RU" dirty="0" smtClean="0"/>
                        <a:t>47</a:t>
                      </a:r>
                      <a:r>
                        <a:rPr lang="en-US" dirty="0" smtClean="0"/>
                        <a:t>1</a:t>
                      </a:r>
                      <a:r>
                        <a:rPr lang="ru-RU" dirty="0" smtClean="0"/>
                        <a:t> строк</a:t>
                      </a:r>
                      <a:r>
                        <a:rPr lang="ru-RU" baseline="0" dirty="0" smtClean="0"/>
                        <a:t> кода</a:t>
                      </a:r>
                      <a:endParaRPr lang="ru-R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834487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20" b="32680"/>
          <a:stretch/>
        </p:blipFill>
        <p:spPr>
          <a:xfrm>
            <a:off x="304800" y="895858"/>
            <a:ext cx="2160241" cy="6480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59" t="26737" r="2259" b="25731"/>
          <a:stretch/>
        </p:blipFill>
        <p:spPr>
          <a:xfrm>
            <a:off x="5364088" y="2586777"/>
            <a:ext cx="3635896" cy="11521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60" y="2952073"/>
            <a:ext cx="2346960" cy="18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7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gray">
          <a:xfrm>
            <a:off x="251520" y="44624"/>
            <a:ext cx="90519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b="1" kern="0" dirty="0" smtClean="0"/>
              <a:t>Reasons NOT to  use a </a:t>
            </a:r>
            <a:r>
              <a:rPr lang="en-US" b="1" kern="0" dirty="0" err="1" smtClean="0"/>
              <a:t>microservice</a:t>
            </a:r>
            <a:r>
              <a:rPr lang="en-US" b="1" kern="0" dirty="0" smtClean="0"/>
              <a:t> architecture</a:t>
            </a:r>
            <a:endParaRPr lang="en-US" b="1" kern="0" dirty="0"/>
          </a:p>
        </p:txBody>
      </p:sp>
      <p:sp>
        <p:nvSpPr>
          <p:cNvPr id="6" name="TextBox 5"/>
          <p:cNvSpPr txBox="1"/>
          <p:nvPr/>
        </p:nvSpPr>
        <p:spPr>
          <a:xfrm>
            <a:off x="93346" y="1415079"/>
            <a:ext cx="8736329" cy="462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en-US" sz="2400" b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More </a:t>
            </a:r>
            <a:r>
              <a:rPr lang="en-US" sz="2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integration work. </a:t>
            </a:r>
            <a:r>
              <a:rPr lang="en-US" sz="2400" b="1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Microservices</a:t>
            </a:r>
            <a:r>
              <a:rPr lang="en-US" sz="2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can cause additional work because integrating services with each other and other technologies takes time. You have to be cautious not to overload and break the </a:t>
            </a:r>
            <a:r>
              <a:rPr lang="en-US" sz="2400" b="1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microservices</a:t>
            </a:r>
            <a:r>
              <a:rPr lang="en-US" sz="2400" b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en-US" sz="2400" b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Deployment</a:t>
            </a:r>
            <a:r>
              <a:rPr lang="en-US" sz="2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 Deploying multiple services is more challenging than deploying a single service. </a:t>
            </a:r>
            <a:endParaRPr lang="en-US" sz="2400" b="1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r>
              <a:rPr lang="en-US" sz="2400" b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Cognitive </a:t>
            </a:r>
            <a:r>
              <a:rPr lang="en-US" sz="2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Complexity. It can make it nearly impossible to trace logging or issue tracking data across service boundaries. The network complexity has the potential to tarnish the integrity of the services true purpose.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endParaRPr lang="en-US" sz="2400" dirty="0" smtClean="0">
              <a:solidFill>
                <a:srgbClr val="252525"/>
              </a:solidFill>
              <a:ea typeface="Tele-GroteskFet" pitchFamily="2" charset="0"/>
              <a:cs typeface="Tele-GroteskFet" pitchFamily="2" charset="0"/>
            </a:endParaRPr>
          </a:p>
          <a:p>
            <a:pPr marL="270000" indent="-270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itchFamily="2" charset="2"/>
              <a:buChar char="§"/>
            </a:pPr>
            <a:endParaRPr lang="en-US" sz="20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7027276" y="5641877"/>
            <a:ext cx="18101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(</a:t>
            </a:r>
            <a:r>
              <a:rPr lang="ru-RU" b="1" dirty="0"/>
              <a:t>Мартин Фаулер</a:t>
            </a:r>
            <a:r>
              <a:rPr lang="en-US" b="1" dirty="0"/>
              <a:t>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17783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764704"/>
            <a:ext cx="8532813" cy="5184576"/>
          </a:xfrm>
        </p:spPr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243942"/>
              </p:ext>
            </p:extLst>
          </p:nvPr>
        </p:nvGraphicFramePr>
        <p:xfrm>
          <a:off x="467544" y="908720"/>
          <a:ext cx="8208912" cy="4734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38852">
                <a:tc>
                  <a:txBody>
                    <a:bodyPr/>
                    <a:lstStyle/>
                    <a:p>
                      <a:r>
                        <a:rPr lang="ru-RU" dirty="0" smtClean="0"/>
                        <a:t>Категория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Монолитная архитектура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err="1" smtClean="0"/>
                        <a:t>Микросервисная</a:t>
                      </a:r>
                      <a:r>
                        <a:rPr lang="ru-RU" dirty="0" smtClean="0"/>
                        <a:t> архитектура</a:t>
                      </a:r>
                      <a:endParaRPr lang="ru-RU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874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Код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Единая</a:t>
                      </a:r>
                      <a:r>
                        <a:rPr lang="ru-RU" sz="1400" baseline="0" dirty="0" smtClean="0"/>
                        <a:t> база кода для всего приложения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Каждый микросервис имеет свою базу кода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874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Сложность</a:t>
                      </a:r>
                      <a:r>
                        <a:rPr lang="ru-RU" sz="1400" baseline="0" dirty="0" smtClean="0"/>
                        <a:t> п</a:t>
                      </a:r>
                      <a:r>
                        <a:rPr lang="ru-RU" sz="1400" dirty="0" smtClean="0"/>
                        <a:t>онимания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Часто</a:t>
                      </a:r>
                      <a:r>
                        <a:rPr lang="ru-RU" sz="1400" baseline="0" dirty="0" smtClean="0"/>
                        <a:t> встречается запутанная логика, сложность поддержки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Чтение и восприятие</a:t>
                      </a:r>
                      <a:r>
                        <a:rPr lang="ru-RU" sz="1400" baseline="0" dirty="0" smtClean="0"/>
                        <a:t> намного легче, легкость поддержки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874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Развертывание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Комплексное развертывание с запланированными техническими поддержками и окнами профилактик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Каждый микросервис развертывается</a:t>
                      </a:r>
                      <a:r>
                        <a:rPr lang="ru-RU" sz="1400" baseline="0" dirty="0" smtClean="0"/>
                        <a:t> независимо с коротки либо нулевым временем простоя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1874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Язык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Обычно</a:t>
                      </a:r>
                      <a:r>
                        <a:rPr lang="ru-RU" sz="1400" baseline="0" dirty="0" smtClean="0"/>
                        <a:t> разрабатывается с на одном языке 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Микросервисы могут быть разработаны на различных</a:t>
                      </a:r>
                      <a:r>
                        <a:rPr lang="ru-RU" sz="1400" baseline="0" dirty="0" smtClean="0"/>
                        <a:t> языках</a:t>
                      </a:r>
                      <a:r>
                        <a:rPr lang="ru-RU" sz="1400" dirty="0" smtClean="0"/>
                        <a:t> 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1874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Масштабируемость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Требует масштабировать все приложение целиком, даже если известно, где находится </a:t>
                      </a:r>
                      <a:r>
                        <a:rPr lang="en-US" sz="1400" dirty="0" smtClean="0"/>
                        <a:t>“</a:t>
                      </a:r>
                      <a:r>
                        <a:rPr lang="ru-RU" sz="1400" dirty="0" smtClean="0"/>
                        <a:t>бутылочное</a:t>
                      </a:r>
                      <a:r>
                        <a:rPr lang="ru-RU" sz="1400" baseline="0" dirty="0" smtClean="0"/>
                        <a:t> горлышко</a:t>
                      </a:r>
                      <a:r>
                        <a:rPr lang="en-US" sz="1400" baseline="0" dirty="0" smtClean="0"/>
                        <a:t>”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Позволяет</a:t>
                      </a:r>
                      <a:r>
                        <a:rPr lang="ru-RU" sz="1400" baseline="0" dirty="0" smtClean="0"/>
                        <a:t> масштабировать необходимые сервисы без масштабирования всего приложения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160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764704"/>
            <a:ext cx="8532813" cy="5184576"/>
          </a:xfrm>
        </p:spPr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764704"/>
            <a:ext cx="8213016" cy="489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3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Литература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1484784"/>
            <a:ext cx="8532813" cy="2664296"/>
          </a:xfrm>
        </p:spPr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 smtClean="0"/>
          </a:p>
          <a:p>
            <a:pPr marL="457200" indent="-457200">
              <a:buNone/>
            </a:pPr>
            <a:endParaRPr lang="ru-RU" dirty="0"/>
          </a:p>
        </p:txBody>
      </p:sp>
      <p:sp>
        <p:nvSpPr>
          <p:cNvPr id="5" name="Содержимое 2"/>
          <p:cNvSpPr txBox="1">
            <a:spLocks/>
          </p:cNvSpPr>
          <p:nvPr/>
        </p:nvSpPr>
        <p:spPr bwMode="gray">
          <a:xfrm>
            <a:off x="304799" y="1556792"/>
            <a:ext cx="8532813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82613" indent="-2222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2pPr>
            <a:lvl3pPr marL="941388" indent="-22066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209675" indent="-13811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16621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1193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765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337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909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ru-RU" b="1" dirty="0" smtClean="0"/>
              <a:t>Шаблоны корпоративных приложений</a:t>
            </a:r>
            <a:r>
              <a:rPr lang="en-US" b="1" dirty="0" smtClean="0"/>
              <a:t> (</a:t>
            </a:r>
            <a:r>
              <a:rPr lang="ru-RU" b="1" dirty="0" smtClean="0"/>
              <a:t>Мартин </a:t>
            </a:r>
            <a:r>
              <a:rPr lang="ru-RU" b="1" dirty="0"/>
              <a:t>Фаулер</a:t>
            </a:r>
            <a:r>
              <a:rPr lang="en-US" b="1" dirty="0" smtClean="0"/>
              <a:t>)</a:t>
            </a:r>
            <a:endParaRPr lang="ru-RU" b="1" dirty="0" smtClean="0"/>
          </a:p>
          <a:p>
            <a:r>
              <a:rPr lang="ru-RU" b="1" dirty="0"/>
              <a:t>Создание микросервисов </a:t>
            </a:r>
            <a:r>
              <a:rPr lang="ru-RU" b="1" dirty="0" smtClean="0"/>
              <a:t>(Сэм Ньюмен)</a:t>
            </a:r>
            <a:endParaRPr lang="ru-RU" b="1" dirty="0"/>
          </a:p>
          <a:p>
            <a:r>
              <a:rPr lang="en-US" kern="0" dirty="0">
                <a:hlinkClick r:id="rId3"/>
              </a:rPr>
              <a:t>https://</a:t>
            </a:r>
            <a:r>
              <a:rPr lang="en-US" kern="0" dirty="0" smtClean="0">
                <a:hlinkClick r:id="rId3"/>
              </a:rPr>
              <a:t>www.youtube.com/watch?v=wgdBVIX9ifA</a:t>
            </a:r>
            <a:r>
              <a:rPr lang="en-US" kern="0" dirty="0" smtClean="0"/>
              <a:t> (</a:t>
            </a:r>
            <a:r>
              <a:rPr lang="en-US" b="1" dirty="0"/>
              <a:t>GOTO 2014 • </a:t>
            </a:r>
            <a:r>
              <a:rPr lang="en-US" b="1" dirty="0" err="1"/>
              <a:t>Microservices</a:t>
            </a:r>
            <a:r>
              <a:rPr lang="en-US" b="1" dirty="0"/>
              <a:t> • Martin </a:t>
            </a:r>
            <a:r>
              <a:rPr lang="en-US" b="1" dirty="0" smtClean="0"/>
              <a:t>Fowler</a:t>
            </a:r>
            <a:r>
              <a:rPr lang="en-US" kern="0" dirty="0" smtClean="0"/>
              <a:t>)</a:t>
            </a:r>
          </a:p>
          <a:p>
            <a:r>
              <a:rPr lang="en-US" kern="0" dirty="0">
                <a:hlinkClick r:id="rId4"/>
              </a:rPr>
              <a:t>https://</a:t>
            </a:r>
            <a:r>
              <a:rPr lang="en-US" kern="0" dirty="0" smtClean="0">
                <a:hlinkClick r:id="rId4"/>
              </a:rPr>
              <a:t>www.youtube.com/watch?v=HDq1KQT51kM</a:t>
            </a:r>
            <a:r>
              <a:rPr lang="en-US" kern="0" dirty="0" smtClean="0"/>
              <a:t> (</a:t>
            </a:r>
            <a:r>
              <a:rPr lang="ru-RU" b="1" dirty="0"/>
              <a:t>Максим Сячин — Микросервисы: первая </a:t>
            </a:r>
            <a:r>
              <a:rPr lang="ru-RU" b="1" dirty="0" smtClean="0"/>
              <a:t>кровь</a:t>
            </a:r>
            <a:r>
              <a:rPr lang="en-US" kern="0" dirty="0" smtClean="0"/>
              <a:t>)</a:t>
            </a:r>
          </a:p>
          <a:p>
            <a:r>
              <a:rPr lang="en-US" kern="0" dirty="0">
                <a:hlinkClick r:id="rId5"/>
              </a:rPr>
              <a:t>https://</a:t>
            </a:r>
            <a:r>
              <a:rPr lang="en-US" kern="0" dirty="0" smtClean="0">
                <a:hlinkClick r:id="rId5"/>
              </a:rPr>
              <a:t>www.youtube.com/watch?v=7WT_Rl6m2DU</a:t>
            </a:r>
            <a:r>
              <a:rPr lang="en-US" kern="0" dirty="0" smtClean="0"/>
              <a:t> (</a:t>
            </a:r>
            <a:r>
              <a:rPr lang="ru-RU" b="1" dirty="0"/>
              <a:t>Преимущества и недостатки микросервисной архитектуры в HeadHunter / Антон Иванов (HeadHunter</a:t>
            </a:r>
            <a:r>
              <a:rPr lang="ru-RU" b="1" dirty="0" smtClean="0"/>
              <a:t>)</a:t>
            </a:r>
            <a:r>
              <a:rPr lang="en-US" b="1" dirty="0" smtClean="0"/>
              <a:t>)</a:t>
            </a:r>
            <a:endParaRPr lang="en-US" kern="0" dirty="0"/>
          </a:p>
          <a:p>
            <a:pPr marL="0" indent="0">
              <a:buFont typeface="Wingdings" pitchFamily="2" charset="2"/>
              <a:buNone/>
            </a:pPr>
            <a:endParaRPr lang="ru-RU" kern="0" dirty="0" smtClean="0"/>
          </a:p>
          <a:p>
            <a:pPr marL="457200" indent="-457200">
              <a:buFont typeface="Wingdings" pitchFamily="2" charset="2"/>
              <a:buNone/>
            </a:pPr>
            <a:endParaRPr lang="ru-RU" kern="0" dirty="0" smtClean="0"/>
          </a:p>
          <a:p>
            <a:pPr marL="457200" indent="-457200">
              <a:buFont typeface="Wingdings" pitchFamily="2" charset="2"/>
              <a:buNone/>
            </a:pPr>
            <a:endParaRPr lang="ru-RU" kern="0" dirty="0"/>
          </a:p>
        </p:txBody>
      </p:sp>
    </p:spTree>
    <p:extLst>
      <p:ext uri="{BB962C8B-B14F-4D97-AF65-F5344CB8AC3E}">
        <p14:creationId xmlns:p14="http://schemas.microsoft.com/office/powerpoint/2010/main" val="402828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797175" y="2582863"/>
            <a:ext cx="4013200" cy="1295400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10449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00" b="0" i="0" u="none" strike="noStrike" kern="1200" cap="none" spc="0" normalizeH="0" baseline="0" noProof="0" dirty="0" err="1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608263" y="2439988"/>
            <a:ext cx="3725862" cy="1296987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10449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00" b="0" i="0" u="none" strike="noStrike" kern="1200" cap="none" spc="0" normalizeH="0" baseline="0" noProof="0" dirty="0" err="1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sp>
        <p:nvSpPr>
          <p:cNvPr id="19460" name="Прямоугольник 4"/>
          <p:cNvSpPr>
            <a:spLocks noChangeArrowheads="1"/>
          </p:cNvSpPr>
          <p:nvPr/>
        </p:nvSpPr>
        <p:spPr bwMode="auto">
          <a:xfrm>
            <a:off x="3389313" y="2816225"/>
            <a:ext cx="25415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449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otesk Headline Ultra" pitchFamily="2" charset="0"/>
                <a:ea typeface="+mn-ea"/>
                <a:cs typeface="+mn-cs"/>
              </a:rPr>
              <a:t>THANK YOU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otesk Headline Ultra" pitchFamily="2" charset="0"/>
                <a:ea typeface="+mn-ea"/>
                <a:cs typeface="+mn-cs"/>
              </a:rPr>
              <a:t>!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Grotesk Headline Ultra" pitchFamily="2" charset="0"/>
              <a:ea typeface="+mn-ea"/>
              <a:cs typeface="+mn-cs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283968" y="6525344"/>
            <a:ext cx="4680520" cy="332656"/>
          </a:xfrm>
          <a:prstGeom prst="rect">
            <a:avLst/>
          </a:prstGeom>
        </p:spPr>
        <p:txBody>
          <a:bodyPr/>
          <a:lstStyle>
            <a:lvl1pPr algn="l" defTabSz="522637" rtl="0" eaLnBrk="1" fontAlgn="base" hangingPunct="1">
              <a:lnSpc>
                <a:spcPct val="104000"/>
              </a:lnSpc>
              <a:spcBef>
                <a:spcPts val="1088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440" algn="l" defTabSz="522637" rtl="0" eaLnBrk="1" fontAlgn="base" hangingPunct="1">
              <a:lnSpc>
                <a:spcPct val="104000"/>
              </a:lnSpc>
              <a:spcBef>
                <a:spcPts val="272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95912" indent="-195912" algn="l" defTabSz="522637" rtl="0" eaLnBrk="1" fontAlgn="base" hangingPunct="1">
              <a:lnSpc>
                <a:spcPct val="104000"/>
              </a:lnSpc>
              <a:spcBef>
                <a:spcPts val="272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91824" indent="-195809" algn="l" defTabSz="522637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7736" indent="-195912" algn="l" defTabSz="522637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0597" indent="-207327" algn="l" defTabSz="41465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95249" indent="-207327" algn="l" defTabSz="41465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09903" indent="-207327" algn="l" defTabSz="41465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24558" indent="-207327" algn="l" defTabSz="41465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Artem.Karnov@t-systems.ru,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Saint Petersburg, </a:t>
            </a:r>
            <a:r>
              <a:rPr lang="en-US" dirty="0" smtClean="0"/>
              <a:t>201</a:t>
            </a:r>
            <a:r>
              <a:rPr lang="ru-RU" dirty="0" smtClean="0"/>
              <a:t>8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834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Монолит – это…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8416F-B3F9-4C0C-A60C-308AA625E004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764704"/>
            <a:ext cx="8532813" cy="1080120"/>
          </a:xfrm>
        </p:spPr>
        <p:txBody>
          <a:bodyPr/>
          <a:lstStyle/>
          <a:p>
            <a:pPr marL="0" indent="0">
              <a:buNone/>
            </a:pPr>
            <a:r>
              <a:rPr lang="ru-RU" b="1" dirty="0" smtClean="0"/>
              <a:t>Монолит</a:t>
            </a:r>
            <a:r>
              <a:rPr lang="ru-RU" dirty="0" smtClean="0"/>
              <a:t>  - это глыба, способная тебя раздавить, если упадет.</a:t>
            </a:r>
            <a:endParaRPr lang="ru-RU" b="1" dirty="0" smtClean="0"/>
          </a:p>
          <a:p>
            <a:pPr marL="457200" indent="-457200">
              <a:buNone/>
            </a:pPr>
            <a:endParaRPr lang="ru-RU" dirty="0"/>
          </a:p>
        </p:txBody>
      </p:sp>
      <p:pic>
        <p:nvPicPr>
          <p:cNvPr id="5" name="Picture 2" descr="Image result for упавшее на маши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268760"/>
            <a:ext cx="5958638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60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ok.JfWbgkqBZAtIq43uE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qWvEB4Tka0J13yOaczV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XMxcyk3UC597fJ_rjkr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heme/theme1.xml><?xml version="1.0" encoding="utf-8"?>
<a:theme xmlns:a="http://schemas.openxmlformats.org/drawingml/2006/main" name="lecture template">
  <a:themeElements>
    <a:clrScheme name="">
      <a:dk1>
        <a:srgbClr val="000000"/>
      </a:dk1>
      <a:lt1>
        <a:srgbClr val="FFFFFF"/>
      </a:lt1>
      <a:dk2>
        <a:srgbClr val="E20074"/>
      </a:dk2>
      <a:lt2>
        <a:srgbClr val="CCCCCC"/>
      </a:lt2>
      <a:accent1>
        <a:srgbClr val="427BAB"/>
      </a:accent1>
      <a:accent2>
        <a:srgbClr val="FDD167"/>
      </a:accent2>
      <a:accent3>
        <a:srgbClr val="FFFFFF"/>
      </a:accent3>
      <a:accent4>
        <a:srgbClr val="000000"/>
      </a:accent4>
      <a:accent5>
        <a:srgbClr val="B0BFD2"/>
      </a:accent5>
      <a:accent6>
        <a:srgbClr val="E5BD5D"/>
      </a:accent6>
      <a:hlink>
        <a:srgbClr val="E20074"/>
      </a:hlink>
      <a:folHlink>
        <a:srgbClr val="64B9E4"/>
      </a:folHlink>
    </a:clrScheme>
    <a:fontScheme name="2_DTE Master">
      <a:majorFont>
        <a:latin typeface="Tele-GroteskNor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20663" marR="0" indent="-220663" algn="l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tx2"/>
          </a:buClr>
          <a:buSzPct val="75000"/>
          <a:buFont typeface="Wingdings" pitchFamily="2" charset="2"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ele-GroteskNor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20663" marR="0" indent="-220663" algn="l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tx2"/>
          </a:buClr>
          <a:buSzPct val="75000"/>
          <a:buFont typeface="Wingdings" pitchFamily="2" charset="2"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ele-GroteskNor" pitchFamily="2" charset="0"/>
          </a:defRPr>
        </a:defPPr>
      </a:lstStyle>
    </a:lnDef>
  </a:objectDefaults>
  <a:extraClrSchemeLst>
    <a:extraClrScheme>
      <a:clrScheme name="2_DTE Master 1">
        <a:dk1>
          <a:srgbClr val="000000"/>
        </a:dk1>
        <a:lt1>
          <a:srgbClr val="FFFFFF"/>
        </a:lt1>
        <a:dk2>
          <a:srgbClr val="E20074"/>
        </a:dk2>
        <a:lt2>
          <a:srgbClr val="CCCCCC"/>
        </a:lt2>
        <a:accent1>
          <a:srgbClr val="3366CC"/>
        </a:accent1>
        <a:accent2>
          <a:srgbClr val="FDCD67"/>
        </a:accent2>
        <a:accent3>
          <a:srgbClr val="FFFFFF"/>
        </a:accent3>
        <a:accent4>
          <a:srgbClr val="000000"/>
        </a:accent4>
        <a:accent5>
          <a:srgbClr val="ADB8E2"/>
        </a:accent5>
        <a:accent6>
          <a:srgbClr val="E5BA5D"/>
        </a:accent6>
        <a:hlink>
          <a:srgbClr val="E20074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-Systems_MASTER_4-3_EN_20160108">
  <a:themeElements>
    <a:clrScheme name="Telekom screen colors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Vorschlag April 2015_Typo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19050" algn="ctr">
          <a:solidFill>
            <a:schemeClr val="tx2"/>
          </a:solidFill>
          <a:miter lim="800000"/>
          <a:headEnd/>
          <a:tailEnd/>
        </a:ln>
        <a:effectLst/>
      </a:spPr>
      <a:bodyPr wrap="square" lIns="108000" tIns="108000" rIns="108000" bIns="108000" rtlCol="0" anchor="ctr" anchorCtr="0">
        <a:spAutoFit/>
      </a:bodyPr>
      <a:lstStyle>
        <a:defPPr algn="ctr" defTabSz="457293" fontAlgn="base">
          <a:lnSpc>
            <a:spcPct val="90000"/>
          </a:lnSpc>
          <a:buClr>
            <a:srgbClr val="E20074"/>
          </a:buClr>
          <a:buSzPct val="75000"/>
          <a:defRPr sz="1800" dirty="0" smtClean="0">
            <a:latin typeface="Tele-GroteskNor" pitchFamily="2" charset="0"/>
            <a:cs typeface="Arial Unicode MS" panose="020B0604020202020204" pitchFamily="34" charset="-128"/>
          </a:defRPr>
        </a:defPPr>
      </a:lst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19050">
          <a:noFill/>
          <a:miter lim="800000"/>
          <a:headEnd/>
          <a:tailEnd/>
        </a:ln>
      </a:spPr>
      <a:bodyPr vert="horz" wrap="square" lIns="72000" tIns="36000" rIns="72000" bIns="36000" numCol="1" rtlCol="0" anchor="t" anchorCtr="0" compatLnSpc="1">
        <a:prstTxWarp prst="textNoShape">
          <a:avLst/>
        </a:prstTxWarp>
        <a:spAutoFit/>
      </a:bodyPr>
      <a:lstStyle>
        <a:defPPr marL="0" indent="0">
          <a:buNone/>
          <a:defRPr sz="1800" dirty="0" err="1" smtClean="0"/>
        </a:defPPr>
      </a:lstStyle>
    </a:txDef>
  </a:objectDefaults>
  <a:extraClrSchemeLst>
    <a:extraClrScheme>
      <a:clrScheme name="Telekom screen colors">
        <a:dk1>
          <a:srgbClr val="4B4B4B"/>
        </a:dk1>
        <a:lt1>
          <a:srgbClr val="FFFFFF"/>
        </a:lt1>
        <a:dk2>
          <a:srgbClr val="E20074"/>
        </a:dk2>
        <a:lt2>
          <a:srgbClr val="A4A4A4"/>
        </a:lt2>
        <a:accent1>
          <a:srgbClr val="1063AD"/>
        </a:accent1>
        <a:accent2>
          <a:srgbClr val="53BAF2"/>
        </a:accent2>
        <a:accent3>
          <a:srgbClr val="1BADA2"/>
        </a:accent3>
        <a:accent4>
          <a:srgbClr val="BFCB44"/>
        </a:accent4>
        <a:accent5>
          <a:srgbClr val="FFD329"/>
        </a:accent5>
        <a:accent6>
          <a:srgbClr val="FF9A1E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-Systems_MASTER_4-3_EN_20150916" id="{DFEFAFB4-ABC7-4B25-965E-2C14A01E366B}" vid="{D2B6305F-D7EB-42C0-B52E-42296371498F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E20074"/>
      </a:dk2>
      <a:lt2>
        <a:srgbClr val="CCCCCC"/>
      </a:lt2>
      <a:accent1>
        <a:srgbClr val="3366CC"/>
      </a:accent1>
      <a:accent2>
        <a:srgbClr val="FDCD67"/>
      </a:accent2>
      <a:accent3>
        <a:srgbClr val="FFFFFF"/>
      </a:accent3>
      <a:accent4>
        <a:srgbClr val="000000"/>
      </a:accent4>
      <a:accent5>
        <a:srgbClr val="ADB8E2"/>
      </a:accent5>
      <a:accent6>
        <a:srgbClr val="E5BA5D"/>
      </a:accent6>
      <a:hlink>
        <a:srgbClr val="E20074"/>
      </a:hlink>
      <a:folHlink>
        <a:srgbClr val="99CC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template</Template>
  <TotalTime>14775</TotalTime>
  <Words>2933</Words>
  <Application>Microsoft Office PowerPoint</Application>
  <PresentationFormat>On-screen Show (4:3)</PresentationFormat>
  <Paragraphs>831</Paragraphs>
  <Slides>84</Slides>
  <Notes>80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102" baseType="lpstr">
      <vt:lpstr>MS PGothic</vt:lpstr>
      <vt:lpstr>Arial</vt:lpstr>
      <vt:lpstr>Arial Narrow</vt:lpstr>
      <vt:lpstr>Arial Unicode MS</vt:lpstr>
      <vt:lpstr>Segoe UI Semibold</vt:lpstr>
      <vt:lpstr>Segoe UI Semilight</vt:lpstr>
      <vt:lpstr>Segoe UI Symbol</vt:lpstr>
      <vt:lpstr>TeleGrotesk Headline</vt:lpstr>
      <vt:lpstr>TeleGrotesk Headline Ultra</vt:lpstr>
      <vt:lpstr>Tele-GroteskFet</vt:lpstr>
      <vt:lpstr>Tele-GroteskNor</vt:lpstr>
      <vt:lpstr>Tele-GroteskUlt</vt:lpstr>
      <vt:lpstr>Times New Roman</vt:lpstr>
      <vt:lpstr>Wingdings</vt:lpstr>
      <vt:lpstr>Wingdings 2</vt:lpstr>
      <vt:lpstr>lecture template</vt:lpstr>
      <vt:lpstr>T-Systems_MASTER_4-3_EN_20160108</vt:lpstr>
      <vt:lpstr>think-cell Folie</vt:lpstr>
      <vt:lpstr>Microservices   </vt:lpstr>
      <vt:lpstr>Сегодня в программе</vt:lpstr>
      <vt:lpstr>Архитектура</vt:lpstr>
      <vt:lpstr>Основные виды архитектур</vt:lpstr>
      <vt:lpstr>Что такое монолитное приложение</vt:lpstr>
      <vt:lpstr>Характеристики монолитного приложения</vt:lpstr>
      <vt:lpstr>Характеристики монолитного приложения</vt:lpstr>
      <vt:lpstr>Цифры</vt:lpstr>
      <vt:lpstr>Монолит – это…</vt:lpstr>
      <vt:lpstr>Да придет спаситель</vt:lpstr>
      <vt:lpstr>Микросервисы</vt:lpstr>
      <vt:lpstr>Микросервисы</vt:lpstr>
      <vt:lpstr>Характеристики микросервисов</vt:lpstr>
      <vt:lpstr>Микросервисы</vt:lpstr>
      <vt:lpstr>Микросервисы</vt:lpstr>
      <vt:lpstr>Как это работает</vt:lpstr>
      <vt:lpstr>Закон Конвея - Пример #1</vt:lpstr>
      <vt:lpstr>Пионеры</vt:lpstr>
      <vt:lpstr>Закон Конвея - Пример #2</vt:lpstr>
      <vt:lpstr>Закон Конвея</vt:lpstr>
      <vt:lpstr>Микросервисы</vt:lpstr>
      <vt:lpstr>Domain-Driven Design</vt:lpstr>
      <vt:lpstr>Bounded Context</vt:lpstr>
      <vt:lpstr>Bounded Context в Микросервисах</vt:lpstr>
      <vt:lpstr>Bounded Context в Микросервисах: Пример</vt:lpstr>
      <vt:lpstr>Типы масштабируемости приложений</vt:lpstr>
      <vt:lpstr>Горизонтальное масштабирование - Load Balancing</vt:lpstr>
      <vt:lpstr>Горизонтальное масштабирование - Service Discovery</vt:lpstr>
      <vt:lpstr>Промежуточный итог</vt:lpstr>
      <vt:lpstr>PowerPoint Presentation</vt:lpstr>
      <vt:lpstr>Паттерны проектирования микросервисов</vt:lpstr>
      <vt:lpstr>Patterns of Resilience</vt:lpstr>
      <vt:lpstr>Patterns of Resilience: Stateless</vt:lpstr>
      <vt:lpstr>Patterns of Resilience: Timeout</vt:lpstr>
      <vt:lpstr>Patterns of Resilience: Fail-Fast</vt:lpstr>
      <vt:lpstr>Patterns of Resilience: Circuit Breaker</vt:lpstr>
      <vt:lpstr>Patterns of Resilience: Circuit Breaker – Example</vt:lpstr>
      <vt:lpstr>Patterns of Resilience: Circuit Breaker - Hystix</vt:lpstr>
      <vt:lpstr>Patterns of Resilience: Bulkheads</vt:lpstr>
      <vt:lpstr>Patterns of Resilience: Bulkheads #2</vt:lpstr>
      <vt:lpstr>Patterns of Resilience: Monitoring</vt:lpstr>
      <vt:lpstr>Patterns of Resilience: Monitoring - Metrics</vt:lpstr>
      <vt:lpstr>Patterns of Resilience: Monitoring – Health-checks</vt:lpstr>
      <vt:lpstr>Application performance monitoring</vt:lpstr>
      <vt:lpstr>Application performance monitoring #2</vt:lpstr>
      <vt:lpstr>Стандартные решения</vt:lpstr>
      <vt:lpstr>Шаблоны проектов</vt:lpstr>
      <vt:lpstr>Коммуникация в микросервисной инфраструктуре</vt:lpstr>
      <vt:lpstr>Интерфейсы</vt:lpstr>
      <vt:lpstr>Опасность</vt:lpstr>
      <vt:lpstr>Транзакции в микросервисной архитектуре - ACID</vt:lpstr>
      <vt:lpstr>Транзакции в микросервисной архитектуре - BASE</vt:lpstr>
      <vt:lpstr>CAP - теорема</vt:lpstr>
      <vt:lpstr>CAP - теорема</vt:lpstr>
      <vt:lpstr>Microservices</vt:lpstr>
      <vt:lpstr>Сопровождение</vt:lpstr>
      <vt:lpstr>Сопровождение</vt:lpstr>
      <vt:lpstr>Сопровождение</vt:lpstr>
      <vt:lpstr>Девы против опсов</vt:lpstr>
      <vt:lpstr>CD/CI</vt:lpstr>
      <vt:lpstr>Цикл сопровождения</vt:lpstr>
      <vt:lpstr>Code time</vt:lpstr>
      <vt:lpstr>Task</vt:lpstr>
      <vt:lpstr>Task</vt:lpstr>
      <vt:lpstr>Task</vt:lpstr>
      <vt:lpstr>PowerPoint Presentation</vt:lpstr>
      <vt:lpstr>PowerPoint Presentation</vt:lpstr>
      <vt:lpstr>Task</vt:lpstr>
      <vt:lpstr>Task</vt:lpstr>
      <vt:lpstr>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Заключение</vt:lpstr>
      <vt:lpstr>Заключение</vt:lpstr>
      <vt:lpstr>Литература</vt:lpstr>
      <vt:lpstr>PowerPoint Presentation</vt:lpstr>
    </vt:vector>
  </TitlesOfParts>
  <Company>T-SYSTEMS CIS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    Author: Potekhin Makar</dc:title>
  <dc:creator>Karnov Artem</dc:creator>
  <cp:lastModifiedBy>Karnov Artem</cp:lastModifiedBy>
  <cp:revision>729</cp:revision>
  <cp:lastPrinted>2008-10-06T12:12:35Z</cp:lastPrinted>
  <dcterms:created xsi:type="dcterms:W3CDTF">2012-01-31T10:20:33Z</dcterms:created>
  <dcterms:modified xsi:type="dcterms:W3CDTF">2018-04-05T19:57:59Z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0008003618000000000001023720</vt:lpwstr>
  </property>
</Properties>
</file>